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Nunito-bold.fntdata"/><Relationship Id="rId14" Type="http://schemas.openxmlformats.org/officeDocument/2006/relationships/slide" Target="slides/slide10.xml"/><Relationship Id="rId36" Type="http://schemas.openxmlformats.org/officeDocument/2006/relationships/font" Target="fonts/Nunito-regular.fntdata"/><Relationship Id="rId17" Type="http://schemas.openxmlformats.org/officeDocument/2006/relationships/slide" Target="slides/slide13.xml"/><Relationship Id="rId39" Type="http://schemas.openxmlformats.org/officeDocument/2006/relationships/font" Target="fonts/Nunito-boldItalic.fntdata"/><Relationship Id="rId16" Type="http://schemas.openxmlformats.org/officeDocument/2006/relationships/slide" Target="slides/slide12.xml"/><Relationship Id="rId38" Type="http://schemas.openxmlformats.org/officeDocument/2006/relationships/font" Target="fonts/Nuni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rIns="91425" wrap="square"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lt1"/>
              </a:buClr>
              <a:buSzPct val="100000"/>
              <a:buNone/>
              <a:defRPr sz="1600">
                <a:solidFill>
                  <a:schemeClr val="lt1"/>
                </a:solidFill>
              </a:defRPr>
            </a:lvl1pPr>
            <a:lvl2pPr lvl="1" algn="ctr">
              <a:lnSpc>
                <a:spcPct val="100000"/>
              </a:lnSpc>
              <a:spcBef>
                <a:spcPts val="0"/>
              </a:spcBef>
              <a:spcAft>
                <a:spcPts val="0"/>
              </a:spcAft>
              <a:buClr>
                <a:schemeClr val="lt1"/>
              </a:buClr>
              <a:buSzPct val="100000"/>
              <a:buNone/>
              <a:defRPr sz="1600">
                <a:solidFill>
                  <a:schemeClr val="lt1"/>
                </a:solidFill>
              </a:defRPr>
            </a:lvl2pPr>
            <a:lvl3pPr lvl="2" algn="ctr">
              <a:lnSpc>
                <a:spcPct val="100000"/>
              </a:lnSpc>
              <a:spcBef>
                <a:spcPts val="0"/>
              </a:spcBef>
              <a:spcAft>
                <a:spcPts val="0"/>
              </a:spcAft>
              <a:buClr>
                <a:schemeClr val="lt1"/>
              </a:buClr>
              <a:buSzPct val="100000"/>
              <a:buNone/>
              <a:defRPr sz="1600">
                <a:solidFill>
                  <a:schemeClr val="lt1"/>
                </a:solidFill>
              </a:defRPr>
            </a:lvl3pPr>
            <a:lvl4pPr lvl="3" algn="ctr">
              <a:lnSpc>
                <a:spcPct val="100000"/>
              </a:lnSpc>
              <a:spcBef>
                <a:spcPts val="0"/>
              </a:spcBef>
              <a:spcAft>
                <a:spcPts val="0"/>
              </a:spcAft>
              <a:buClr>
                <a:schemeClr val="lt1"/>
              </a:buClr>
              <a:buSzPct val="100000"/>
              <a:buNone/>
              <a:defRPr sz="1600">
                <a:solidFill>
                  <a:schemeClr val="lt1"/>
                </a:solidFill>
              </a:defRPr>
            </a:lvl4pPr>
            <a:lvl5pPr lvl="4" algn="ctr">
              <a:lnSpc>
                <a:spcPct val="100000"/>
              </a:lnSpc>
              <a:spcBef>
                <a:spcPts val="0"/>
              </a:spcBef>
              <a:spcAft>
                <a:spcPts val="0"/>
              </a:spcAft>
              <a:buClr>
                <a:schemeClr val="lt1"/>
              </a:buClr>
              <a:buSzPct val="100000"/>
              <a:buNone/>
              <a:defRPr sz="1600">
                <a:solidFill>
                  <a:schemeClr val="lt1"/>
                </a:solidFill>
              </a:defRPr>
            </a:lvl5pPr>
            <a:lvl6pPr lvl="5" algn="ctr">
              <a:lnSpc>
                <a:spcPct val="100000"/>
              </a:lnSpc>
              <a:spcBef>
                <a:spcPts val="0"/>
              </a:spcBef>
              <a:spcAft>
                <a:spcPts val="0"/>
              </a:spcAft>
              <a:buClr>
                <a:schemeClr val="lt1"/>
              </a:buClr>
              <a:buSzPct val="100000"/>
              <a:buNone/>
              <a:defRPr sz="1600">
                <a:solidFill>
                  <a:schemeClr val="lt1"/>
                </a:solidFill>
              </a:defRPr>
            </a:lvl6pPr>
            <a:lvl7pPr lvl="6" algn="ctr">
              <a:lnSpc>
                <a:spcPct val="100000"/>
              </a:lnSpc>
              <a:spcBef>
                <a:spcPts val="0"/>
              </a:spcBef>
              <a:spcAft>
                <a:spcPts val="0"/>
              </a:spcAft>
              <a:buClr>
                <a:schemeClr val="lt1"/>
              </a:buClr>
              <a:buSzPct val="100000"/>
              <a:buNone/>
              <a:defRPr sz="1600">
                <a:solidFill>
                  <a:schemeClr val="lt1"/>
                </a:solidFill>
              </a:defRPr>
            </a:lvl7pPr>
            <a:lvl8pPr lvl="7" algn="ctr">
              <a:lnSpc>
                <a:spcPct val="100000"/>
              </a:lnSpc>
              <a:spcBef>
                <a:spcPts val="0"/>
              </a:spcBef>
              <a:spcAft>
                <a:spcPts val="0"/>
              </a:spcAft>
              <a:buClr>
                <a:schemeClr val="lt1"/>
              </a:buClr>
              <a:buSzPct val="100000"/>
              <a:buNone/>
              <a:defRPr sz="1600">
                <a:solidFill>
                  <a:schemeClr val="lt1"/>
                </a:solidFill>
              </a:defRPr>
            </a:lvl8pPr>
            <a:lvl9pPr lvl="8" algn="ctr">
              <a:lnSpc>
                <a:spcPct val="100000"/>
              </a:lnSpc>
              <a:spcBef>
                <a:spcPts val="0"/>
              </a:spcBef>
              <a:spcAft>
                <a:spcPts val="0"/>
              </a:spcAft>
              <a:buClr>
                <a:schemeClr val="lt1"/>
              </a:buClr>
              <a:buSzPct val="1000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sp>
        <p:nvSpPr>
          <p:cNvPr id="119" name="Shape 119"/>
          <p:cNvSpPr txBox="1"/>
          <p:nvPr>
            <p:ph type="title"/>
          </p:nvPr>
        </p:nvSpPr>
        <p:spPr>
          <a:xfrm>
            <a:off x="1385850" y="1383850"/>
            <a:ext cx="6372300" cy="1379700"/>
          </a:xfrm>
          <a:prstGeom prst="rect">
            <a:avLst/>
          </a:prstGeom>
        </p:spPr>
        <p:txBody>
          <a:bodyPr anchorCtr="0" anchor="ctr" bIns="91425" lIns="91425" rIns="91425" wrap="square" tIns="91425"/>
          <a:lstStyle>
            <a:lvl1pPr lvl="0" algn="ctr">
              <a:spcBef>
                <a:spcPts val="0"/>
              </a:spcBef>
              <a:buClr>
                <a:schemeClr val="dk2"/>
              </a:buClr>
              <a:buSzPct val="100000"/>
              <a:defRPr sz="8600">
                <a:solidFill>
                  <a:schemeClr val="dk2"/>
                </a:solidFill>
              </a:defRPr>
            </a:lvl1pPr>
            <a:lvl2pPr lvl="1" algn="ctr">
              <a:spcBef>
                <a:spcPts val="0"/>
              </a:spcBef>
              <a:buClr>
                <a:schemeClr val="dk2"/>
              </a:buClr>
              <a:buSzPct val="100000"/>
              <a:defRPr sz="8600">
                <a:solidFill>
                  <a:schemeClr val="dk2"/>
                </a:solidFill>
              </a:defRPr>
            </a:lvl2pPr>
            <a:lvl3pPr lvl="2" algn="ctr">
              <a:spcBef>
                <a:spcPts val="0"/>
              </a:spcBef>
              <a:buClr>
                <a:schemeClr val="dk2"/>
              </a:buClr>
              <a:buSzPct val="100000"/>
              <a:defRPr sz="8600">
                <a:solidFill>
                  <a:schemeClr val="dk2"/>
                </a:solidFill>
              </a:defRPr>
            </a:lvl3pPr>
            <a:lvl4pPr lvl="3" algn="ctr">
              <a:spcBef>
                <a:spcPts val="0"/>
              </a:spcBef>
              <a:buClr>
                <a:schemeClr val="dk2"/>
              </a:buClr>
              <a:buSzPct val="100000"/>
              <a:defRPr sz="8600">
                <a:solidFill>
                  <a:schemeClr val="dk2"/>
                </a:solidFill>
              </a:defRPr>
            </a:lvl4pPr>
            <a:lvl5pPr lvl="4" algn="ctr">
              <a:spcBef>
                <a:spcPts val="0"/>
              </a:spcBef>
              <a:buClr>
                <a:schemeClr val="dk2"/>
              </a:buClr>
              <a:buSzPct val="100000"/>
              <a:defRPr sz="8600">
                <a:solidFill>
                  <a:schemeClr val="dk2"/>
                </a:solidFill>
              </a:defRPr>
            </a:lvl5pPr>
            <a:lvl6pPr lvl="5" algn="ctr">
              <a:spcBef>
                <a:spcPts val="0"/>
              </a:spcBef>
              <a:buClr>
                <a:schemeClr val="dk2"/>
              </a:buClr>
              <a:buSzPct val="100000"/>
              <a:defRPr sz="8600">
                <a:solidFill>
                  <a:schemeClr val="dk2"/>
                </a:solidFill>
              </a:defRPr>
            </a:lvl6pPr>
            <a:lvl7pPr lvl="6" algn="ctr">
              <a:spcBef>
                <a:spcPts val="0"/>
              </a:spcBef>
              <a:buClr>
                <a:schemeClr val="dk2"/>
              </a:buClr>
              <a:buSzPct val="100000"/>
              <a:defRPr sz="8600">
                <a:solidFill>
                  <a:schemeClr val="dk2"/>
                </a:solidFill>
              </a:defRPr>
            </a:lvl7pPr>
            <a:lvl8pPr lvl="7" algn="ctr">
              <a:spcBef>
                <a:spcPts val="0"/>
              </a:spcBef>
              <a:buClr>
                <a:schemeClr val="dk2"/>
              </a:buClr>
              <a:buSzPct val="100000"/>
              <a:defRPr sz="8600">
                <a:solidFill>
                  <a:schemeClr val="dk2"/>
                </a:solidFill>
              </a:defRPr>
            </a:lvl8pPr>
            <a:lvl9pPr lvl="8" algn="ctr">
              <a:spcBef>
                <a:spcPts val="0"/>
              </a:spcBef>
              <a:buClr>
                <a:schemeClr val="dk2"/>
              </a:buClr>
              <a:buSzPct val="100000"/>
              <a:defRPr sz="8600">
                <a:solidFill>
                  <a:schemeClr val="dk2"/>
                </a:solidFill>
              </a:defRPr>
            </a:lvl9pPr>
          </a:lstStyle>
          <a:p/>
        </p:txBody>
      </p:sp>
      <p:sp>
        <p:nvSpPr>
          <p:cNvPr id="120" name="Shape 120"/>
          <p:cNvSpPr txBox="1"/>
          <p:nvPr>
            <p:ph idx="1" type="body"/>
          </p:nvPr>
        </p:nvSpPr>
        <p:spPr>
          <a:xfrm>
            <a:off x="1385850" y="2863850"/>
            <a:ext cx="6372300" cy="6411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rIns="91425" wrap="square" tIns="91425"/>
          <a:lstStyle>
            <a:lvl1pPr lvl="0" algn="ctr">
              <a:spcBef>
                <a:spcPts val="0"/>
              </a:spcBef>
              <a:buClr>
                <a:schemeClr val="dk2"/>
              </a:buClr>
              <a:buSzPct val="100000"/>
              <a:defRPr sz="3200">
                <a:solidFill>
                  <a:schemeClr val="dk2"/>
                </a:solidFill>
              </a:defRPr>
            </a:lvl1pPr>
            <a:lvl2pPr lvl="1" algn="ctr">
              <a:spcBef>
                <a:spcPts val="0"/>
              </a:spcBef>
              <a:buClr>
                <a:schemeClr val="dk2"/>
              </a:buClr>
              <a:buSzPct val="100000"/>
              <a:defRPr sz="3200">
                <a:solidFill>
                  <a:schemeClr val="dk2"/>
                </a:solidFill>
              </a:defRPr>
            </a:lvl2pPr>
            <a:lvl3pPr lvl="2" algn="ctr">
              <a:spcBef>
                <a:spcPts val="0"/>
              </a:spcBef>
              <a:buClr>
                <a:schemeClr val="dk2"/>
              </a:buClr>
              <a:buSzPct val="100000"/>
              <a:defRPr sz="3200">
                <a:solidFill>
                  <a:schemeClr val="dk2"/>
                </a:solidFill>
              </a:defRPr>
            </a:lvl3pPr>
            <a:lvl4pPr lvl="3" algn="ctr">
              <a:spcBef>
                <a:spcPts val="0"/>
              </a:spcBef>
              <a:buClr>
                <a:schemeClr val="dk2"/>
              </a:buClr>
              <a:buSzPct val="100000"/>
              <a:defRPr sz="3200">
                <a:solidFill>
                  <a:schemeClr val="dk2"/>
                </a:solidFill>
              </a:defRPr>
            </a:lvl4pPr>
            <a:lvl5pPr lvl="4" algn="ctr">
              <a:spcBef>
                <a:spcPts val="0"/>
              </a:spcBef>
              <a:buClr>
                <a:schemeClr val="dk2"/>
              </a:buClr>
              <a:buSzPct val="100000"/>
              <a:defRPr sz="3200">
                <a:solidFill>
                  <a:schemeClr val="dk2"/>
                </a:solidFill>
              </a:defRPr>
            </a:lvl5pPr>
            <a:lvl6pPr lvl="5" algn="ctr">
              <a:spcBef>
                <a:spcPts val="0"/>
              </a:spcBef>
              <a:buClr>
                <a:schemeClr val="dk2"/>
              </a:buClr>
              <a:buSzPct val="100000"/>
              <a:defRPr sz="3200">
                <a:solidFill>
                  <a:schemeClr val="dk2"/>
                </a:solidFill>
              </a:defRPr>
            </a:lvl6pPr>
            <a:lvl7pPr lvl="6" algn="ctr">
              <a:spcBef>
                <a:spcPts val="0"/>
              </a:spcBef>
              <a:buClr>
                <a:schemeClr val="dk2"/>
              </a:buClr>
              <a:buSzPct val="100000"/>
              <a:defRPr sz="3200">
                <a:solidFill>
                  <a:schemeClr val="dk2"/>
                </a:solidFill>
              </a:defRPr>
            </a:lvl7pPr>
            <a:lvl8pPr lvl="7" algn="ctr">
              <a:spcBef>
                <a:spcPts val="0"/>
              </a:spcBef>
              <a:buClr>
                <a:schemeClr val="dk2"/>
              </a:buClr>
              <a:buSzPct val="100000"/>
              <a:defRPr sz="3200">
                <a:solidFill>
                  <a:schemeClr val="dk2"/>
                </a:solidFill>
              </a:defRPr>
            </a:lvl8pPr>
            <a:lvl9pPr lvl="8" algn="ctr">
              <a:spcBef>
                <a:spcPts val="0"/>
              </a:spcBef>
              <a:buClr>
                <a:schemeClr val="dk2"/>
              </a:buClr>
              <a:buSzPct val="100000"/>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rIns="91425" wrap="square" tIns="91425"/>
          <a:lstStyle>
            <a:lvl1pPr lvl="0" algn="ctr">
              <a:spcBef>
                <a:spcPts val="0"/>
              </a:spcBef>
              <a:buSzPct val="100000"/>
              <a:defRPr sz="3200"/>
            </a:lvl1pPr>
            <a:lvl2pPr lvl="1" algn="ctr">
              <a:spcBef>
                <a:spcPts val="0"/>
              </a:spcBef>
              <a:buSzPct val="100000"/>
              <a:defRPr sz="3200"/>
            </a:lvl2pPr>
            <a:lvl3pPr lvl="2" algn="ctr">
              <a:spcBef>
                <a:spcPts val="0"/>
              </a:spcBef>
              <a:buSzPct val="100000"/>
              <a:defRPr sz="3200"/>
            </a:lvl3pPr>
            <a:lvl4pPr lvl="3" algn="ctr">
              <a:spcBef>
                <a:spcPts val="0"/>
              </a:spcBef>
              <a:buSzPct val="100000"/>
              <a:defRPr sz="3200"/>
            </a:lvl4pPr>
            <a:lvl5pPr lvl="4" algn="ctr">
              <a:spcBef>
                <a:spcPts val="0"/>
              </a:spcBef>
              <a:buSzPct val="100000"/>
              <a:defRPr sz="3200"/>
            </a:lvl5pPr>
            <a:lvl6pPr lvl="5" algn="ctr">
              <a:spcBef>
                <a:spcPts val="0"/>
              </a:spcBef>
              <a:buSzPct val="100000"/>
              <a:defRPr sz="3200"/>
            </a:lvl6pPr>
            <a:lvl7pPr lvl="6" algn="ctr">
              <a:spcBef>
                <a:spcPts val="0"/>
              </a:spcBef>
              <a:buSzPct val="100000"/>
              <a:defRPr sz="3200"/>
            </a:lvl7pPr>
            <a:lvl8pPr lvl="7" algn="ctr">
              <a:spcBef>
                <a:spcPts val="0"/>
              </a:spcBef>
              <a:buSzPct val="100000"/>
              <a:defRPr sz="3200"/>
            </a:lvl8pPr>
            <a:lvl9pPr lvl="8" algn="ctr">
              <a:spcBef>
                <a:spcPts val="0"/>
              </a:spcBef>
              <a:buSzPct val="100000"/>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1600">
                <a:solidFill>
                  <a:schemeClr val="lt1"/>
                </a:solidFill>
              </a:defRPr>
            </a:lvl1pPr>
            <a:lvl2pPr lvl="1">
              <a:lnSpc>
                <a:spcPct val="100000"/>
              </a:lnSpc>
              <a:spcBef>
                <a:spcPts val="0"/>
              </a:spcBef>
              <a:spcAft>
                <a:spcPts val="0"/>
              </a:spcAft>
              <a:buClr>
                <a:schemeClr val="lt1"/>
              </a:buClr>
              <a:buSzPct val="100000"/>
              <a:buNone/>
              <a:defRPr sz="1600">
                <a:solidFill>
                  <a:schemeClr val="lt1"/>
                </a:solidFill>
              </a:defRPr>
            </a:lvl2pPr>
            <a:lvl3pPr lvl="2">
              <a:lnSpc>
                <a:spcPct val="100000"/>
              </a:lnSpc>
              <a:spcBef>
                <a:spcPts val="0"/>
              </a:spcBef>
              <a:spcAft>
                <a:spcPts val="0"/>
              </a:spcAft>
              <a:buClr>
                <a:schemeClr val="lt1"/>
              </a:buClr>
              <a:buSzPct val="100000"/>
              <a:buNone/>
              <a:defRPr sz="1600">
                <a:solidFill>
                  <a:schemeClr val="lt1"/>
                </a:solidFill>
              </a:defRPr>
            </a:lvl3pPr>
            <a:lvl4pPr lvl="3">
              <a:lnSpc>
                <a:spcPct val="100000"/>
              </a:lnSpc>
              <a:spcBef>
                <a:spcPts val="0"/>
              </a:spcBef>
              <a:spcAft>
                <a:spcPts val="0"/>
              </a:spcAft>
              <a:buClr>
                <a:schemeClr val="lt1"/>
              </a:buClr>
              <a:buSzPct val="100000"/>
              <a:buNone/>
              <a:defRPr sz="1600">
                <a:solidFill>
                  <a:schemeClr val="lt1"/>
                </a:solidFill>
              </a:defRPr>
            </a:lvl4pPr>
            <a:lvl5pPr lvl="4">
              <a:lnSpc>
                <a:spcPct val="100000"/>
              </a:lnSpc>
              <a:spcBef>
                <a:spcPts val="0"/>
              </a:spcBef>
              <a:spcAft>
                <a:spcPts val="0"/>
              </a:spcAft>
              <a:buClr>
                <a:schemeClr val="lt1"/>
              </a:buClr>
              <a:buSzPct val="100000"/>
              <a:buNone/>
              <a:defRPr sz="1600">
                <a:solidFill>
                  <a:schemeClr val="lt1"/>
                </a:solidFill>
              </a:defRPr>
            </a:lvl5pPr>
            <a:lvl6pPr lvl="5">
              <a:lnSpc>
                <a:spcPct val="100000"/>
              </a:lnSpc>
              <a:spcBef>
                <a:spcPts val="0"/>
              </a:spcBef>
              <a:spcAft>
                <a:spcPts val="0"/>
              </a:spcAft>
              <a:buClr>
                <a:schemeClr val="lt1"/>
              </a:buClr>
              <a:buSzPct val="100000"/>
              <a:buNone/>
              <a:defRPr sz="1600">
                <a:solidFill>
                  <a:schemeClr val="lt1"/>
                </a:solidFill>
              </a:defRPr>
            </a:lvl6pPr>
            <a:lvl7pPr lvl="6">
              <a:lnSpc>
                <a:spcPct val="100000"/>
              </a:lnSpc>
              <a:spcBef>
                <a:spcPts val="0"/>
              </a:spcBef>
              <a:spcAft>
                <a:spcPts val="0"/>
              </a:spcAft>
              <a:buClr>
                <a:schemeClr val="lt1"/>
              </a:buClr>
              <a:buSzPct val="100000"/>
              <a:buNone/>
              <a:defRPr sz="1600">
                <a:solidFill>
                  <a:schemeClr val="lt1"/>
                </a:solidFill>
              </a:defRPr>
            </a:lvl7pPr>
            <a:lvl8pPr lvl="7">
              <a:lnSpc>
                <a:spcPct val="100000"/>
              </a:lnSpc>
              <a:spcBef>
                <a:spcPts val="0"/>
              </a:spcBef>
              <a:spcAft>
                <a:spcPts val="0"/>
              </a:spcAft>
              <a:buClr>
                <a:schemeClr val="lt1"/>
              </a:buClr>
              <a:buSzPct val="100000"/>
              <a:buNone/>
              <a:defRPr sz="1600">
                <a:solidFill>
                  <a:schemeClr val="lt1"/>
                </a:solidFill>
              </a:defRPr>
            </a:lvl8pPr>
            <a:lvl9pPr lvl="8">
              <a:lnSpc>
                <a:spcPct val="100000"/>
              </a:lnSpc>
              <a:spcBef>
                <a:spcPts val="0"/>
              </a:spcBef>
              <a:spcAft>
                <a:spcPts val="0"/>
              </a:spcAft>
              <a:buClr>
                <a:schemeClr val="lt1"/>
              </a:buClr>
              <a:buSzPct val="1000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rIns="91425" wrap="square" tIns="91425"/>
          <a:lstStyle>
            <a:lvl1pPr lvl="0">
              <a:lnSpc>
                <a:spcPct val="100000"/>
              </a:lnSpc>
              <a:spcBef>
                <a:spcPts val="0"/>
              </a:spcBef>
              <a:spcAft>
                <a:spcPts val="0"/>
              </a:spcAft>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Nunito"/>
              <a:buNone/>
              <a:defRPr sz="2800">
                <a:solidFill>
                  <a:schemeClr val="lt1"/>
                </a:solidFill>
                <a:latin typeface="Nunito"/>
                <a:ea typeface="Nunito"/>
                <a:cs typeface="Nunito"/>
                <a:sym typeface="Nunito"/>
              </a:defRPr>
            </a:lvl1pPr>
            <a:lvl2pPr lvl="1">
              <a:spcBef>
                <a:spcPts val="0"/>
              </a:spcBef>
              <a:buClr>
                <a:schemeClr val="lt1"/>
              </a:buClr>
              <a:buSzPct val="100000"/>
              <a:buFont typeface="Nunito"/>
              <a:buNone/>
              <a:defRPr sz="2800">
                <a:solidFill>
                  <a:schemeClr val="lt1"/>
                </a:solidFill>
                <a:latin typeface="Nunito"/>
                <a:ea typeface="Nunito"/>
                <a:cs typeface="Nunito"/>
                <a:sym typeface="Nunito"/>
              </a:defRPr>
            </a:lvl2pPr>
            <a:lvl3pPr lvl="2">
              <a:spcBef>
                <a:spcPts val="0"/>
              </a:spcBef>
              <a:buClr>
                <a:schemeClr val="lt1"/>
              </a:buClr>
              <a:buSzPct val="100000"/>
              <a:buFont typeface="Nunito"/>
              <a:buNone/>
              <a:defRPr sz="2800">
                <a:solidFill>
                  <a:schemeClr val="lt1"/>
                </a:solidFill>
                <a:latin typeface="Nunito"/>
                <a:ea typeface="Nunito"/>
                <a:cs typeface="Nunito"/>
                <a:sym typeface="Nunito"/>
              </a:defRPr>
            </a:lvl3pPr>
            <a:lvl4pPr lvl="3">
              <a:spcBef>
                <a:spcPts val="0"/>
              </a:spcBef>
              <a:buClr>
                <a:schemeClr val="lt1"/>
              </a:buClr>
              <a:buSzPct val="100000"/>
              <a:buFont typeface="Nunito"/>
              <a:buNone/>
              <a:defRPr sz="2800">
                <a:solidFill>
                  <a:schemeClr val="lt1"/>
                </a:solidFill>
                <a:latin typeface="Nunito"/>
                <a:ea typeface="Nunito"/>
                <a:cs typeface="Nunito"/>
                <a:sym typeface="Nunito"/>
              </a:defRPr>
            </a:lvl4pPr>
            <a:lvl5pPr lvl="4">
              <a:spcBef>
                <a:spcPts val="0"/>
              </a:spcBef>
              <a:buClr>
                <a:schemeClr val="lt1"/>
              </a:buClr>
              <a:buSzPct val="100000"/>
              <a:buFont typeface="Nunito"/>
              <a:buNone/>
              <a:defRPr sz="2800">
                <a:solidFill>
                  <a:schemeClr val="lt1"/>
                </a:solidFill>
                <a:latin typeface="Nunito"/>
                <a:ea typeface="Nunito"/>
                <a:cs typeface="Nunito"/>
                <a:sym typeface="Nunito"/>
              </a:defRPr>
            </a:lvl5pPr>
            <a:lvl6pPr lvl="5">
              <a:spcBef>
                <a:spcPts val="0"/>
              </a:spcBef>
              <a:buClr>
                <a:schemeClr val="lt1"/>
              </a:buClr>
              <a:buSzPct val="100000"/>
              <a:buFont typeface="Nunito"/>
              <a:buNone/>
              <a:defRPr sz="2800">
                <a:solidFill>
                  <a:schemeClr val="lt1"/>
                </a:solidFill>
                <a:latin typeface="Nunito"/>
                <a:ea typeface="Nunito"/>
                <a:cs typeface="Nunito"/>
                <a:sym typeface="Nunito"/>
              </a:defRPr>
            </a:lvl6pPr>
            <a:lvl7pPr lvl="6">
              <a:spcBef>
                <a:spcPts val="0"/>
              </a:spcBef>
              <a:buClr>
                <a:schemeClr val="lt1"/>
              </a:buClr>
              <a:buSzPct val="100000"/>
              <a:buFont typeface="Nunito"/>
              <a:buNone/>
              <a:defRPr sz="2800">
                <a:solidFill>
                  <a:schemeClr val="lt1"/>
                </a:solidFill>
                <a:latin typeface="Nunito"/>
                <a:ea typeface="Nunito"/>
                <a:cs typeface="Nunito"/>
                <a:sym typeface="Nunito"/>
              </a:defRPr>
            </a:lvl7pPr>
            <a:lvl8pPr lvl="7">
              <a:spcBef>
                <a:spcPts val="0"/>
              </a:spcBef>
              <a:buClr>
                <a:schemeClr val="lt1"/>
              </a:buClr>
              <a:buSzPct val="100000"/>
              <a:buFont typeface="Nunito"/>
              <a:buNone/>
              <a:defRPr sz="2800">
                <a:solidFill>
                  <a:schemeClr val="lt1"/>
                </a:solidFill>
                <a:latin typeface="Nunito"/>
                <a:ea typeface="Nunito"/>
                <a:cs typeface="Nunito"/>
                <a:sym typeface="Nunito"/>
              </a:defRPr>
            </a:lvl8pPr>
            <a:lvl9pPr lvl="8">
              <a:spcBef>
                <a:spcPts val="0"/>
              </a:spcBef>
              <a:buClr>
                <a:schemeClr val="lt1"/>
              </a:buClr>
              <a:buSzPct val="1000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Calibri"/>
              <a:buChar char="●"/>
              <a:defRPr sz="1300">
                <a:solidFill>
                  <a:schemeClr val="dk2"/>
                </a:solidFill>
                <a:latin typeface="Calibri"/>
                <a:ea typeface="Calibri"/>
                <a:cs typeface="Calibri"/>
                <a:sym typeface="Calibri"/>
              </a:defRPr>
            </a:lvl1pPr>
            <a:lvl2pPr lvl="1">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2pPr>
            <a:lvl3pPr lvl="2">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3pPr>
            <a:lvl4pPr lvl="3">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4pPr>
            <a:lvl5pPr lvl="4">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5pPr>
            <a:lvl6pPr lvl="5">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6pPr>
            <a:lvl7pPr lvl="6">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7pPr>
            <a:lvl8pPr lvl="7">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8pPr>
            <a:lvl9pPr lvl="8">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s" sz="10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engelvoelkers.com/es/" TargetMode="External"/><Relationship Id="rId4" Type="http://schemas.openxmlformats.org/officeDocument/2006/relationships/hyperlink" Target="https://www.jlgrealestate.com/?lang=en" TargetMode="External"/><Relationship Id="rId9" Type="http://schemas.openxmlformats.org/officeDocument/2006/relationships/hyperlink" Target="http://www.lodgis.com/en/paris,apartment-for-sale/sales-paris_16799.cat.html" TargetMode="External"/><Relationship Id="rId5" Type="http://schemas.openxmlformats.org/officeDocument/2006/relationships/hyperlink" Target="http://www.daft.ie/dublin/apartments-for-sale/" TargetMode="External"/><Relationship Id="rId6" Type="http://schemas.openxmlformats.org/officeDocument/2006/relationships/hyperlink" Target="http://www.hongkonghomes.com/" TargetMode="External"/><Relationship Id="rId7" Type="http://schemas.openxmlformats.org/officeDocument/2006/relationships/hyperlink" Target="https://www.zillow.com/ny/" TargetMode="External"/><Relationship Id="rId8" Type="http://schemas.openxmlformats.org/officeDocument/2006/relationships/hyperlink" Target="https://www.idealista.com/en/venta-viviendas/madrid-madri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ctrTitle"/>
          </p:nvPr>
        </p:nvSpPr>
        <p:spPr>
          <a:xfrm>
            <a:off x="1264725" y="874750"/>
            <a:ext cx="6803100" cy="2341500"/>
          </a:xfrm>
          <a:prstGeom prst="rect">
            <a:avLst/>
          </a:prstGeom>
        </p:spPr>
        <p:txBody>
          <a:bodyPr anchorCtr="0" anchor="ctr" bIns="91425" lIns="91425" rIns="91425" wrap="square" tIns="91425">
            <a:noAutofit/>
          </a:bodyPr>
          <a:lstStyle/>
          <a:p>
            <a:pPr lvl="0" algn="ctr">
              <a:spcBef>
                <a:spcPts val="0"/>
              </a:spcBef>
              <a:buNone/>
            </a:pPr>
            <a:r>
              <a:rPr lang="es"/>
              <a:t>Procesamiento y Almacenamiento Masivo de Datos</a:t>
            </a:r>
          </a:p>
        </p:txBody>
      </p:sp>
      <p:sp>
        <p:nvSpPr>
          <p:cNvPr id="129" name="Shape 129"/>
          <p:cNvSpPr txBox="1"/>
          <p:nvPr>
            <p:ph idx="1" type="subTitle"/>
          </p:nvPr>
        </p:nvSpPr>
        <p:spPr>
          <a:xfrm>
            <a:off x="2987875" y="3144150"/>
            <a:ext cx="3470700" cy="506100"/>
          </a:xfrm>
          <a:prstGeom prst="rect">
            <a:avLst/>
          </a:prstGeom>
        </p:spPr>
        <p:txBody>
          <a:bodyPr anchorCtr="0" anchor="t" bIns="91425" lIns="91425" rIns="91425" wrap="square" tIns="91425">
            <a:noAutofit/>
          </a:bodyPr>
          <a:lstStyle/>
          <a:p>
            <a:pPr lvl="0">
              <a:spcBef>
                <a:spcPts val="0"/>
              </a:spcBef>
              <a:buNone/>
            </a:pPr>
            <a:r>
              <a:rPr lang="es" sz="1800"/>
              <a:t>Entrega Final</a:t>
            </a:r>
          </a:p>
        </p:txBody>
      </p:sp>
      <p:sp>
        <p:nvSpPr>
          <p:cNvPr id="130" name="Shape 130"/>
          <p:cNvSpPr txBox="1"/>
          <p:nvPr>
            <p:ph idx="1" type="subTitle"/>
          </p:nvPr>
        </p:nvSpPr>
        <p:spPr>
          <a:xfrm>
            <a:off x="5299675" y="3910800"/>
            <a:ext cx="3470700" cy="799200"/>
          </a:xfrm>
          <a:prstGeom prst="rect">
            <a:avLst/>
          </a:prstGeom>
        </p:spPr>
        <p:txBody>
          <a:bodyPr anchorCtr="0" anchor="t" bIns="91425" lIns="91425" rIns="91425" wrap="square" tIns="91425">
            <a:noAutofit/>
          </a:bodyPr>
          <a:lstStyle/>
          <a:p>
            <a:pPr lvl="0" rtl="0" algn="r">
              <a:spcBef>
                <a:spcPts val="0"/>
              </a:spcBef>
              <a:buNone/>
            </a:pPr>
            <a:r>
              <a:rPr lang="es" sz="1800"/>
              <a:t>Andrés Abbott</a:t>
            </a:r>
          </a:p>
          <a:p>
            <a:pPr lvl="0" rtl="0" algn="r">
              <a:spcBef>
                <a:spcPts val="0"/>
              </a:spcBef>
              <a:buNone/>
            </a:pPr>
            <a:r>
              <a:rPr lang="es" sz="1800"/>
              <a:t>Juan Pablo Arévalo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819150" y="484425"/>
            <a:ext cx="7505700" cy="954600"/>
          </a:xfrm>
          <a:prstGeom prst="rect">
            <a:avLst/>
          </a:prstGeom>
        </p:spPr>
        <p:txBody>
          <a:bodyPr anchorCtr="0" anchor="t" bIns="91425" lIns="91425" rIns="91425" wrap="square" tIns="91425">
            <a:noAutofit/>
          </a:bodyPr>
          <a:lstStyle/>
          <a:p>
            <a:pPr lvl="0" rtl="0">
              <a:spcBef>
                <a:spcPts val="0"/>
              </a:spcBef>
              <a:buNone/>
            </a:pPr>
            <a:r>
              <a:rPr lang="es"/>
              <a:t>Número de habitaciones 	</a:t>
            </a:r>
          </a:p>
        </p:txBody>
      </p:sp>
      <p:sp>
        <p:nvSpPr>
          <p:cNvPr id="188" name="Shape 188"/>
          <p:cNvSpPr txBox="1"/>
          <p:nvPr>
            <p:ph idx="1" type="body"/>
          </p:nvPr>
        </p:nvSpPr>
        <p:spPr>
          <a:xfrm>
            <a:off x="822150" y="1168025"/>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Se agrupó los resultados en una planilla Excel.</a:t>
            </a:r>
          </a:p>
          <a:p>
            <a:pPr indent="-311150" lvl="0" marL="457200" rtl="0">
              <a:spcBef>
                <a:spcPts val="0"/>
              </a:spcBef>
              <a:buSzPct val="100000"/>
              <a:buChar char="●"/>
            </a:pPr>
            <a:r>
              <a:rPr lang="es"/>
              <a:t>Se optó por acotar el problema a los listings con una habitación, para abarcar un mayor número de datos y evitar ruidos/desviaciónes en nuestros datos.</a:t>
            </a:r>
          </a:p>
        </p:txBody>
      </p:sp>
      <p:pic>
        <p:nvPicPr>
          <p:cNvPr id="189" name="Shape 189"/>
          <p:cNvPicPr preferRelativeResize="0"/>
          <p:nvPr/>
        </p:nvPicPr>
        <p:blipFill>
          <a:blip r:embed="rId3">
            <a:alphaModFix/>
          </a:blip>
          <a:stretch>
            <a:fillRect/>
          </a:stretch>
        </p:blipFill>
        <p:spPr>
          <a:xfrm>
            <a:off x="403050" y="2215838"/>
            <a:ext cx="8343900" cy="1400175"/>
          </a:xfrm>
          <a:prstGeom prst="rect">
            <a:avLst/>
          </a:prstGeom>
          <a:noFill/>
          <a:ln>
            <a:noFill/>
          </a:ln>
        </p:spPr>
      </p:pic>
      <p:sp>
        <p:nvSpPr>
          <p:cNvPr id="190" name="Shape 190"/>
          <p:cNvSpPr/>
          <p:nvPr/>
        </p:nvSpPr>
        <p:spPr>
          <a:xfrm>
            <a:off x="327750" y="2434625"/>
            <a:ext cx="8494500" cy="194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819150" y="558000"/>
            <a:ext cx="7505700" cy="954600"/>
          </a:xfrm>
          <a:prstGeom prst="rect">
            <a:avLst/>
          </a:prstGeom>
        </p:spPr>
        <p:txBody>
          <a:bodyPr anchorCtr="0" anchor="t" bIns="91425" lIns="91425" rIns="91425" wrap="square" tIns="91425">
            <a:noAutofit/>
          </a:bodyPr>
          <a:lstStyle/>
          <a:p>
            <a:pPr lvl="0">
              <a:spcBef>
                <a:spcPts val="0"/>
              </a:spcBef>
              <a:buNone/>
            </a:pPr>
            <a:r>
              <a:rPr lang="es"/>
              <a:t>Precio promedio listing (listing_avg_money.py)</a:t>
            </a:r>
          </a:p>
        </p:txBody>
      </p:sp>
      <p:sp>
        <p:nvSpPr>
          <p:cNvPr id="196" name="Shape 196"/>
          <p:cNvSpPr txBox="1"/>
          <p:nvPr>
            <p:ph idx="1" type="body"/>
          </p:nvPr>
        </p:nvSpPr>
        <p:spPr>
          <a:xfrm>
            <a:off x="819150" y="1749925"/>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Encontrar el precio promedio al cual se arriendan los listings en cada ciudad.</a:t>
            </a:r>
          </a:p>
          <a:p>
            <a:pPr indent="-311150" lvl="0" marL="457200" rtl="0">
              <a:spcBef>
                <a:spcPts val="0"/>
              </a:spcBef>
              <a:buSzPct val="100000"/>
              <a:buChar char="●"/>
            </a:pPr>
            <a:r>
              <a:rPr i="1" lang="es"/>
              <a:t>echo "CIUDAD" &gt;&gt; average_prices.txt &amp;&amp; python listing_avg_money.py ../AirBnb-Data/new_scripts/ciudad.csv &gt;&gt; average_prices.txt</a:t>
            </a:r>
          </a:p>
          <a:p>
            <a:pPr lvl="0" rtl="0">
              <a:spcBef>
                <a:spcPts val="0"/>
              </a:spcBef>
              <a:buNone/>
            </a:pPr>
            <a:r>
              <a:t/>
            </a:r>
            <a:endParaRPr/>
          </a:p>
        </p:txBody>
      </p:sp>
      <p:pic>
        <p:nvPicPr>
          <p:cNvPr id="197" name="Shape 197"/>
          <p:cNvPicPr preferRelativeResize="0"/>
          <p:nvPr/>
        </p:nvPicPr>
        <p:blipFill>
          <a:blip r:embed="rId3">
            <a:alphaModFix/>
          </a:blip>
          <a:stretch>
            <a:fillRect/>
          </a:stretch>
        </p:blipFill>
        <p:spPr>
          <a:xfrm>
            <a:off x="3387875" y="2683838"/>
            <a:ext cx="2247900" cy="200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705913" y="404150"/>
            <a:ext cx="7505700" cy="954600"/>
          </a:xfrm>
          <a:prstGeom prst="rect">
            <a:avLst/>
          </a:prstGeom>
        </p:spPr>
        <p:txBody>
          <a:bodyPr anchorCtr="0" anchor="t" bIns="91425" lIns="91425" rIns="91425" wrap="square" tIns="91425">
            <a:noAutofit/>
          </a:bodyPr>
          <a:lstStyle/>
          <a:p>
            <a:pPr lvl="0" rtl="0">
              <a:spcBef>
                <a:spcPts val="0"/>
              </a:spcBef>
              <a:buNone/>
            </a:pPr>
            <a:r>
              <a:rPr lang="es"/>
              <a:t>Precio promedio listing (listing_avg_money.py)</a:t>
            </a:r>
          </a:p>
        </p:txBody>
      </p:sp>
      <p:sp>
        <p:nvSpPr>
          <p:cNvPr id="203" name="Shape 203"/>
          <p:cNvSpPr txBox="1"/>
          <p:nvPr>
            <p:ph idx="1" type="body"/>
          </p:nvPr>
        </p:nvSpPr>
        <p:spPr>
          <a:xfrm>
            <a:off x="758925" y="1616175"/>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Representación de los datos gráficamente.</a:t>
            </a:r>
          </a:p>
          <a:p>
            <a:pPr indent="-311150" lvl="0" marL="457200" rtl="0">
              <a:spcBef>
                <a:spcPts val="0"/>
              </a:spcBef>
              <a:buSzPct val="100000"/>
              <a:buChar char="●"/>
            </a:pPr>
            <a:r>
              <a:rPr i="1" lang="es"/>
              <a:t>python graph-average-listing-price.py average_prices.txt prices_per_city.png</a:t>
            </a:r>
          </a:p>
          <a:p>
            <a:pPr lvl="0" rtl="0">
              <a:spcBef>
                <a:spcPts val="0"/>
              </a:spcBef>
              <a:buNone/>
            </a:pPr>
            <a:r>
              <a:t/>
            </a:r>
            <a:endParaRPr/>
          </a:p>
        </p:txBody>
      </p:sp>
      <p:pic>
        <p:nvPicPr>
          <p:cNvPr id="204" name="Shape 204"/>
          <p:cNvPicPr preferRelativeResize="0"/>
          <p:nvPr/>
        </p:nvPicPr>
        <p:blipFill>
          <a:blip r:embed="rId3">
            <a:alphaModFix/>
          </a:blip>
          <a:stretch>
            <a:fillRect/>
          </a:stretch>
        </p:blipFill>
        <p:spPr>
          <a:xfrm>
            <a:off x="2851925" y="2230275"/>
            <a:ext cx="3366075" cy="252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819150" y="364025"/>
            <a:ext cx="7505700" cy="954600"/>
          </a:xfrm>
          <a:prstGeom prst="rect">
            <a:avLst/>
          </a:prstGeom>
        </p:spPr>
        <p:txBody>
          <a:bodyPr anchorCtr="0" anchor="t" bIns="91425" lIns="91425" rIns="91425" wrap="square" tIns="91425">
            <a:noAutofit/>
          </a:bodyPr>
          <a:lstStyle/>
          <a:p>
            <a:pPr lvl="0">
              <a:spcBef>
                <a:spcPts val="0"/>
              </a:spcBef>
              <a:buNone/>
            </a:pPr>
            <a:r>
              <a:rPr lang="es"/>
              <a:t>Arriendos promedio de Listings (listing_avg_rents.py)</a:t>
            </a:r>
          </a:p>
          <a:p>
            <a:pPr lvl="0">
              <a:spcBef>
                <a:spcPts val="0"/>
              </a:spcBef>
              <a:buNone/>
            </a:pPr>
            <a:r>
              <a:t/>
            </a:r>
            <a:endParaRPr/>
          </a:p>
        </p:txBody>
      </p:sp>
      <p:sp>
        <p:nvSpPr>
          <p:cNvPr id="210" name="Shape 210"/>
          <p:cNvSpPr txBox="1"/>
          <p:nvPr>
            <p:ph idx="1" type="body"/>
          </p:nvPr>
        </p:nvSpPr>
        <p:spPr>
          <a:xfrm>
            <a:off x="819150" y="1569350"/>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Se busca comprobar cuántos listings se arriendan mensualmente en cada ciudad.</a:t>
            </a:r>
          </a:p>
          <a:p>
            <a:pPr indent="-311150" lvl="0" marL="457200" rtl="0">
              <a:spcBef>
                <a:spcPts val="0"/>
              </a:spcBef>
              <a:spcAft>
                <a:spcPts val="0"/>
              </a:spcAft>
              <a:buSzPct val="100000"/>
              <a:buChar char="●"/>
            </a:pPr>
            <a:r>
              <a:rPr lang="es"/>
              <a:t>Se utiliza el campo reviews_per_month.</a:t>
            </a:r>
          </a:p>
          <a:p>
            <a:pPr indent="-311150" lvl="0" marL="457200" rtl="0">
              <a:spcBef>
                <a:spcPts val="0"/>
              </a:spcBef>
              <a:buSzPct val="100000"/>
              <a:buChar char="●"/>
            </a:pPr>
            <a:r>
              <a:rPr i="1" lang="es"/>
              <a:t>echo "CIUDAD" &gt;&gt; average_rents.txt &amp;&amp; python listing_avg_rents.py ../AirBnb-Data/new_scripts/ciudad.csv &gt;&gt; average_rents.txt</a:t>
            </a:r>
          </a:p>
        </p:txBody>
      </p:sp>
      <p:pic>
        <p:nvPicPr>
          <p:cNvPr id="211" name="Shape 211"/>
          <p:cNvPicPr preferRelativeResize="0"/>
          <p:nvPr/>
        </p:nvPicPr>
        <p:blipFill>
          <a:blip r:embed="rId3">
            <a:alphaModFix/>
          </a:blip>
          <a:stretch>
            <a:fillRect/>
          </a:stretch>
        </p:blipFill>
        <p:spPr>
          <a:xfrm>
            <a:off x="2946650" y="2763113"/>
            <a:ext cx="3009900" cy="197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819150" y="250325"/>
            <a:ext cx="7505700" cy="954600"/>
          </a:xfrm>
          <a:prstGeom prst="rect">
            <a:avLst/>
          </a:prstGeom>
        </p:spPr>
        <p:txBody>
          <a:bodyPr anchorCtr="0" anchor="t" bIns="91425" lIns="91425" rIns="91425" wrap="square" tIns="91425">
            <a:noAutofit/>
          </a:bodyPr>
          <a:lstStyle/>
          <a:p>
            <a:pPr lvl="0" rtl="0">
              <a:spcBef>
                <a:spcPts val="0"/>
              </a:spcBef>
              <a:buNone/>
            </a:pPr>
            <a:r>
              <a:rPr lang="es"/>
              <a:t>Arriendos promedio de Listings (listing_avg_rents.py)</a:t>
            </a:r>
          </a:p>
          <a:p>
            <a:pPr lvl="0" rtl="0">
              <a:spcBef>
                <a:spcPts val="0"/>
              </a:spcBef>
              <a:buNone/>
            </a:pPr>
            <a:r>
              <a:t/>
            </a:r>
            <a:endParaRPr/>
          </a:p>
        </p:txBody>
      </p:sp>
      <p:sp>
        <p:nvSpPr>
          <p:cNvPr id="217" name="Shape 217"/>
          <p:cNvSpPr txBox="1"/>
          <p:nvPr>
            <p:ph idx="1" type="body"/>
          </p:nvPr>
        </p:nvSpPr>
        <p:spPr>
          <a:xfrm>
            <a:off x="758925" y="1347750"/>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Representación de los datos gráficamente.</a:t>
            </a:r>
          </a:p>
          <a:p>
            <a:pPr indent="-311150" lvl="0" marL="457200" rtl="0">
              <a:spcBef>
                <a:spcPts val="0"/>
              </a:spcBef>
              <a:spcAft>
                <a:spcPts val="0"/>
              </a:spcAft>
              <a:buSzPct val="100000"/>
              <a:buChar char="●"/>
            </a:pPr>
            <a:r>
              <a:rPr lang="es"/>
              <a:t>Consideramos que cada review equivale a ~7 días de estadía.</a:t>
            </a:r>
          </a:p>
          <a:p>
            <a:pPr indent="-311150" lvl="0" marL="457200" rtl="0">
              <a:spcBef>
                <a:spcPts val="0"/>
              </a:spcBef>
              <a:spcAft>
                <a:spcPts val="0"/>
              </a:spcAft>
              <a:buSzPct val="100000"/>
              <a:buChar char="●"/>
            </a:pPr>
            <a:r>
              <a:rPr lang="es"/>
              <a:t>Al multiplicar el resultado de esto por 12 obtenemos los arriendos por año.</a:t>
            </a:r>
          </a:p>
          <a:p>
            <a:pPr indent="-311150" lvl="0" marL="457200" rtl="0">
              <a:spcBef>
                <a:spcPts val="0"/>
              </a:spcBef>
              <a:buSzPct val="100000"/>
              <a:buChar char="●"/>
            </a:pPr>
            <a:r>
              <a:rPr i="1" lang="es"/>
              <a:t>python graph-average-listing-rent.py average_rents.txt rents_per_city.png</a:t>
            </a:r>
          </a:p>
          <a:p>
            <a:pPr lvl="0" rtl="0">
              <a:spcBef>
                <a:spcPts val="0"/>
              </a:spcBef>
              <a:buNone/>
            </a:pPr>
            <a:r>
              <a:t/>
            </a:r>
            <a:endParaRPr/>
          </a:p>
        </p:txBody>
      </p:sp>
      <p:pic>
        <p:nvPicPr>
          <p:cNvPr id="218" name="Shape 218"/>
          <p:cNvPicPr preferRelativeResize="0"/>
          <p:nvPr/>
        </p:nvPicPr>
        <p:blipFill>
          <a:blip r:embed="rId3">
            <a:alphaModFix/>
          </a:blip>
          <a:stretch>
            <a:fillRect/>
          </a:stretch>
        </p:blipFill>
        <p:spPr>
          <a:xfrm>
            <a:off x="2661575" y="2437700"/>
            <a:ext cx="3264000" cy="244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819150" y="558000"/>
            <a:ext cx="7505700" cy="954600"/>
          </a:xfrm>
          <a:prstGeom prst="rect">
            <a:avLst/>
          </a:prstGeom>
        </p:spPr>
        <p:txBody>
          <a:bodyPr anchorCtr="0" anchor="t" bIns="91425" lIns="91425" rIns="91425" wrap="square" tIns="91425">
            <a:noAutofit/>
          </a:bodyPr>
          <a:lstStyle/>
          <a:p>
            <a:pPr lvl="0">
              <a:spcBef>
                <a:spcPts val="0"/>
              </a:spcBef>
              <a:buNone/>
            </a:pPr>
            <a:r>
              <a:rPr lang="es"/>
              <a:t>Precio de adquisición de propiedades</a:t>
            </a:r>
          </a:p>
        </p:txBody>
      </p:sp>
      <p:sp>
        <p:nvSpPr>
          <p:cNvPr id="224" name="Shape 224"/>
          <p:cNvSpPr txBox="1"/>
          <p:nvPr>
            <p:ph idx="1" type="body"/>
          </p:nvPr>
        </p:nvSpPr>
        <p:spPr>
          <a:xfrm>
            <a:off x="819150" y="1565125"/>
            <a:ext cx="7505700" cy="28737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Se investigó sobre el precio promedio de adquirir una propiedad de 1 habitación en las 6 ciudades:</a:t>
            </a:r>
          </a:p>
          <a:p>
            <a:pPr indent="-298450" lvl="1" marL="914400" rtl="0">
              <a:spcBef>
                <a:spcPts val="0"/>
              </a:spcBef>
              <a:spcAft>
                <a:spcPts val="0"/>
              </a:spcAft>
              <a:buSzPct val="100000"/>
              <a:buChar char="○"/>
            </a:pPr>
            <a:r>
              <a:rPr lang="es"/>
              <a:t>Amsterdam:	</a:t>
            </a:r>
            <a:r>
              <a:rPr lang="es">
                <a:solidFill>
                  <a:srgbClr val="545454"/>
                </a:solidFill>
                <a:highlight>
                  <a:srgbClr val="FFFFFF"/>
                </a:highlight>
                <a:latin typeface="Arial"/>
                <a:ea typeface="Arial"/>
                <a:cs typeface="Arial"/>
                <a:sym typeface="Arial"/>
              </a:rPr>
              <a:t>€</a:t>
            </a:r>
            <a:r>
              <a:rPr lang="es"/>
              <a:t>584.000 		-&gt; 	</a:t>
            </a:r>
            <a:r>
              <a:rPr b="1" lang="es"/>
              <a:t>$USD 688.098</a:t>
            </a:r>
            <a:r>
              <a:rPr lang="es"/>
              <a:t>			(</a:t>
            </a:r>
            <a:r>
              <a:rPr lang="es" u="sng">
                <a:solidFill>
                  <a:schemeClr val="hlink"/>
                </a:solidFill>
                <a:hlinkClick r:id="rId3"/>
              </a:rPr>
              <a:t>https://www.engelvoelkers.com/es/</a:t>
            </a:r>
            <a:r>
              <a:rPr lang="es"/>
              <a:t>)	(</a:t>
            </a:r>
            <a:r>
              <a:rPr lang="es" u="sng">
                <a:solidFill>
                  <a:schemeClr val="hlink"/>
                </a:solidFill>
                <a:hlinkClick r:id="rId4"/>
              </a:rPr>
              <a:t>https://www.jlgrealestate.com/?lang=en</a:t>
            </a:r>
            <a:r>
              <a:rPr lang="es"/>
              <a:t>)</a:t>
            </a:r>
          </a:p>
          <a:p>
            <a:pPr indent="-298450" lvl="1" marL="914400" rtl="0">
              <a:spcBef>
                <a:spcPts val="0"/>
              </a:spcBef>
              <a:spcAft>
                <a:spcPts val="0"/>
              </a:spcAft>
              <a:buSzPct val="100000"/>
              <a:buChar char="○"/>
            </a:pPr>
            <a:r>
              <a:rPr lang="es"/>
              <a:t>Dublin</a:t>
            </a:r>
            <a:r>
              <a:rPr lang="es"/>
              <a:t>:		</a:t>
            </a:r>
            <a:r>
              <a:rPr lang="es">
                <a:solidFill>
                  <a:srgbClr val="545454"/>
                </a:solidFill>
                <a:highlight>
                  <a:srgbClr val="FFFFFF"/>
                </a:highlight>
                <a:latin typeface="Arial"/>
                <a:ea typeface="Arial"/>
                <a:cs typeface="Arial"/>
                <a:sym typeface="Arial"/>
              </a:rPr>
              <a:t>€</a:t>
            </a:r>
            <a:r>
              <a:rPr lang="es"/>
              <a:t>370.312 		-&gt;	</a:t>
            </a:r>
            <a:r>
              <a:rPr b="1" lang="es"/>
              <a:t>$USD 436.320,11</a:t>
            </a:r>
            <a:r>
              <a:rPr lang="es"/>
              <a:t>	(</a:t>
            </a:r>
            <a:r>
              <a:rPr lang="es" u="sng">
                <a:solidFill>
                  <a:schemeClr val="hlink"/>
                </a:solidFill>
                <a:hlinkClick r:id="rId5"/>
              </a:rPr>
              <a:t>http://www.daft.ie/dublin/apartments-for-sale/</a:t>
            </a:r>
            <a:r>
              <a:rPr lang="es"/>
              <a:t>)</a:t>
            </a:r>
          </a:p>
          <a:p>
            <a:pPr indent="-298450" lvl="1" marL="914400" rtl="0">
              <a:spcBef>
                <a:spcPts val="0"/>
              </a:spcBef>
              <a:spcAft>
                <a:spcPts val="0"/>
              </a:spcAft>
              <a:buSzPct val="100000"/>
              <a:buChar char="○"/>
            </a:pPr>
            <a:r>
              <a:rPr lang="es"/>
              <a:t>Hong Kong:	$HKD 2.284.545,55 	-&gt; 	</a:t>
            </a:r>
            <a:r>
              <a:rPr b="1" lang="es"/>
              <a:t>$USD 292.750,80 </a:t>
            </a:r>
            <a:r>
              <a:rPr lang="es"/>
              <a:t>		 (</a:t>
            </a:r>
            <a:r>
              <a:rPr lang="es" u="sng">
                <a:solidFill>
                  <a:schemeClr val="hlink"/>
                </a:solidFill>
                <a:hlinkClick r:id="rId6"/>
              </a:rPr>
              <a:t>http://www.hongkonghomes.com/</a:t>
            </a:r>
            <a:r>
              <a:rPr lang="es"/>
              <a:t>)</a:t>
            </a:r>
          </a:p>
          <a:p>
            <a:pPr indent="-298450" lvl="1" marL="914400" rtl="0">
              <a:spcBef>
                <a:spcPts val="0"/>
              </a:spcBef>
              <a:spcAft>
                <a:spcPts val="0"/>
              </a:spcAft>
              <a:buSzPct val="100000"/>
              <a:buChar char="○"/>
            </a:pPr>
            <a:r>
              <a:rPr lang="es"/>
              <a:t>New York: 	$USD 641.804 		-&gt; 	</a:t>
            </a:r>
            <a:r>
              <a:rPr b="1" lang="es"/>
              <a:t>$USD 641.804 	</a:t>
            </a:r>
            <a:r>
              <a:rPr lang="es"/>
              <a:t>			(</a:t>
            </a:r>
            <a:r>
              <a:rPr lang="es" u="sng">
                <a:solidFill>
                  <a:schemeClr val="hlink"/>
                </a:solidFill>
                <a:hlinkClick r:id="rId7"/>
              </a:rPr>
              <a:t>https://www.zillow.com/ny/</a:t>
            </a:r>
            <a:r>
              <a:rPr lang="es"/>
              <a:t>)</a:t>
            </a:r>
          </a:p>
          <a:p>
            <a:pPr indent="-298450" lvl="1" marL="914400" rtl="0">
              <a:spcBef>
                <a:spcPts val="0"/>
              </a:spcBef>
              <a:spcAft>
                <a:spcPts val="0"/>
              </a:spcAft>
              <a:buSzPct val="100000"/>
              <a:buChar char="○"/>
            </a:pPr>
            <a:r>
              <a:rPr lang="es"/>
              <a:t>Madrid: 	</a:t>
            </a:r>
            <a:r>
              <a:rPr lang="es">
                <a:solidFill>
                  <a:srgbClr val="545454"/>
                </a:solidFill>
                <a:highlight>
                  <a:srgbClr val="FFFFFF"/>
                </a:highlight>
                <a:latin typeface="Arial"/>
                <a:ea typeface="Arial"/>
                <a:cs typeface="Arial"/>
                <a:sym typeface="Arial"/>
              </a:rPr>
              <a:t>€</a:t>
            </a:r>
            <a:r>
              <a:rPr lang="es"/>
              <a:t>244.246 		-&gt; 	</a:t>
            </a:r>
            <a:r>
              <a:rPr b="1" lang="es"/>
              <a:t>$USD 287.782</a:t>
            </a:r>
            <a:r>
              <a:rPr lang="es"/>
              <a:t>		(</a:t>
            </a:r>
            <a:r>
              <a:rPr lang="es" u="sng">
                <a:solidFill>
                  <a:schemeClr val="hlink"/>
                </a:solidFill>
                <a:hlinkClick r:id="rId8"/>
              </a:rPr>
              <a:t>https://www.idealista.com/en/venta-viviendas/madrid-madrid/</a:t>
            </a:r>
            <a:r>
              <a:rPr lang="es"/>
              <a:t>)</a:t>
            </a:r>
          </a:p>
          <a:p>
            <a:pPr indent="-298450" lvl="1" marL="914400">
              <a:spcBef>
                <a:spcPts val="0"/>
              </a:spcBef>
              <a:buSzPct val="100000"/>
              <a:buChar char="○"/>
            </a:pPr>
            <a:r>
              <a:rPr lang="es"/>
              <a:t>Paris: 		</a:t>
            </a:r>
            <a:r>
              <a:rPr lang="es">
                <a:solidFill>
                  <a:srgbClr val="545454"/>
                </a:solidFill>
                <a:highlight>
                  <a:srgbClr val="FFFFFF"/>
                </a:highlight>
                <a:latin typeface="Arial"/>
                <a:ea typeface="Arial"/>
                <a:cs typeface="Arial"/>
                <a:sym typeface="Arial"/>
              </a:rPr>
              <a:t>€</a:t>
            </a:r>
            <a:r>
              <a:rPr lang="es"/>
              <a:t>263.510 		-&gt; 	</a:t>
            </a:r>
            <a:r>
              <a:rPr b="1" lang="es"/>
              <a:t>$USD 310.480,66</a:t>
            </a:r>
            <a:r>
              <a:rPr lang="es"/>
              <a:t>		(</a:t>
            </a:r>
            <a:r>
              <a:rPr lang="es" u="sng">
                <a:solidFill>
                  <a:schemeClr val="hlink"/>
                </a:solidFill>
                <a:hlinkClick r:id="rId9"/>
              </a:rPr>
              <a:t>http://www.lodgis.com/en/paris,apartment-for-sale/sales-paris_16799.cat.html</a:t>
            </a:r>
            <a:r>
              <a:rPr lang="es"/>
              <a:t>)</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819150" y="450975"/>
            <a:ext cx="7505700" cy="954600"/>
          </a:xfrm>
          <a:prstGeom prst="rect">
            <a:avLst/>
          </a:prstGeom>
        </p:spPr>
        <p:txBody>
          <a:bodyPr anchorCtr="0" anchor="t" bIns="91425" lIns="91425" rIns="91425" wrap="square" tIns="91425">
            <a:noAutofit/>
          </a:bodyPr>
          <a:lstStyle/>
          <a:p>
            <a:pPr lvl="0">
              <a:spcBef>
                <a:spcPts val="0"/>
              </a:spcBef>
              <a:buNone/>
            </a:pPr>
            <a:r>
              <a:rPr lang="es"/>
              <a:t>Relación Ganancia/Precio Adquisición</a:t>
            </a:r>
          </a:p>
        </p:txBody>
      </p:sp>
      <p:sp>
        <p:nvSpPr>
          <p:cNvPr id="230" name="Shape 230"/>
          <p:cNvSpPr txBox="1"/>
          <p:nvPr>
            <p:ph idx="1" type="body"/>
          </p:nvPr>
        </p:nvSpPr>
        <p:spPr>
          <a:xfrm>
            <a:off x="819150" y="1455650"/>
            <a:ext cx="7505700" cy="3072600"/>
          </a:xfrm>
          <a:prstGeom prst="rect">
            <a:avLst/>
          </a:prstGeom>
        </p:spPr>
        <p:txBody>
          <a:bodyPr anchorCtr="0" anchor="t" bIns="91425" lIns="91425" rIns="91425" wrap="square" tIns="91425">
            <a:noAutofit/>
          </a:bodyPr>
          <a:lstStyle/>
          <a:p>
            <a:pPr indent="-311150" lvl="0" marL="457200">
              <a:spcBef>
                <a:spcPts val="0"/>
              </a:spcBef>
              <a:buSzPct val="100000"/>
              <a:buChar char="●"/>
            </a:pPr>
            <a:r>
              <a:rPr lang="es"/>
              <a:t>A modo de responder a nuestra pregunta de investigación, se calculó la relación entre la ganancia por arrendar el departamento por AirBnb y el precio promedio de adquirir una propiedad en cada ciudad.</a:t>
            </a:r>
          </a:p>
        </p:txBody>
      </p:sp>
      <p:pic>
        <p:nvPicPr>
          <p:cNvPr id="231" name="Shape 231"/>
          <p:cNvPicPr preferRelativeResize="0"/>
          <p:nvPr/>
        </p:nvPicPr>
        <p:blipFill>
          <a:blip r:embed="rId3">
            <a:alphaModFix/>
          </a:blip>
          <a:stretch>
            <a:fillRect/>
          </a:stretch>
        </p:blipFill>
        <p:spPr>
          <a:xfrm>
            <a:off x="413275" y="2669399"/>
            <a:ext cx="8489225" cy="78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819150" y="497800"/>
            <a:ext cx="7505700" cy="954600"/>
          </a:xfrm>
          <a:prstGeom prst="rect">
            <a:avLst/>
          </a:prstGeom>
        </p:spPr>
        <p:txBody>
          <a:bodyPr anchorCtr="0" anchor="t" bIns="91425" lIns="91425" rIns="91425" wrap="square" tIns="91425">
            <a:noAutofit/>
          </a:bodyPr>
          <a:lstStyle/>
          <a:p>
            <a:pPr lvl="0">
              <a:spcBef>
                <a:spcPts val="0"/>
              </a:spcBef>
              <a:buNone/>
            </a:pPr>
            <a:r>
              <a:rPr lang="es"/>
              <a:t>Conclusiones Preliminares</a:t>
            </a:r>
          </a:p>
        </p:txBody>
      </p:sp>
      <p:sp>
        <p:nvSpPr>
          <p:cNvPr id="237" name="Shape 237"/>
          <p:cNvSpPr txBox="1"/>
          <p:nvPr>
            <p:ph idx="1" type="body"/>
          </p:nvPr>
        </p:nvSpPr>
        <p:spPr>
          <a:xfrm>
            <a:off x="819150" y="1371150"/>
            <a:ext cx="7505700" cy="3067500"/>
          </a:xfrm>
          <a:prstGeom prst="rect">
            <a:avLst/>
          </a:prstGeom>
        </p:spPr>
        <p:txBody>
          <a:bodyPr anchorCtr="0" anchor="t" bIns="91425" lIns="91425" rIns="91425" wrap="square" tIns="91425">
            <a:noAutofit/>
          </a:bodyPr>
          <a:lstStyle/>
          <a:p>
            <a:pPr lvl="0">
              <a:spcBef>
                <a:spcPts val="0"/>
              </a:spcBef>
              <a:buNone/>
            </a:pPr>
            <a:r>
              <a:rPr lang="es"/>
              <a:t>El análisis de los datos nos demuestra que en efecto, en concordancia con nuestra hipótesis:</a:t>
            </a:r>
          </a:p>
          <a:p>
            <a:pPr lvl="0">
              <a:spcBef>
                <a:spcPts val="0"/>
              </a:spcBef>
              <a:buNone/>
            </a:pPr>
            <a:r>
              <a:rPr b="1" lang="es"/>
              <a:t>E</a:t>
            </a:r>
            <a:r>
              <a:rPr b="1" lang="es"/>
              <a:t>s más rentable comprar una propiedad en Madrid, España, para arrendarla por medio de  AirBnb.</a:t>
            </a:r>
          </a:p>
          <a:p>
            <a:pPr lvl="0">
              <a:spcBef>
                <a:spcPts val="0"/>
              </a:spcBef>
              <a:buNone/>
            </a:pPr>
            <a:r>
              <a:rPr lang="es"/>
              <a:t>Además de esto</a:t>
            </a:r>
            <a:r>
              <a:rPr lang="es"/>
              <a:t>, realizamos otras métricas, las cuales buscamos relacionar con los resultados a nuestro problema de investigación.</a:t>
            </a:r>
          </a:p>
        </p:txBody>
      </p:sp>
      <p:pic>
        <p:nvPicPr>
          <p:cNvPr id="238" name="Shape 238"/>
          <p:cNvPicPr preferRelativeResize="0"/>
          <p:nvPr/>
        </p:nvPicPr>
        <p:blipFill>
          <a:blip r:embed="rId3">
            <a:alphaModFix/>
          </a:blip>
          <a:stretch>
            <a:fillRect/>
          </a:stretch>
        </p:blipFill>
        <p:spPr>
          <a:xfrm>
            <a:off x="4405500" y="2662050"/>
            <a:ext cx="3614798" cy="2033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819150" y="450975"/>
            <a:ext cx="7505700" cy="954600"/>
          </a:xfrm>
          <a:prstGeom prst="rect">
            <a:avLst/>
          </a:prstGeom>
        </p:spPr>
        <p:txBody>
          <a:bodyPr anchorCtr="0" anchor="t" bIns="91425" lIns="91425" rIns="91425" wrap="square" tIns="91425">
            <a:noAutofit/>
          </a:bodyPr>
          <a:lstStyle/>
          <a:p>
            <a:pPr lvl="0">
              <a:spcBef>
                <a:spcPts val="0"/>
              </a:spcBef>
              <a:buNone/>
            </a:pPr>
            <a:r>
              <a:rPr lang="es"/>
              <a:t>Listing </a:t>
            </a:r>
            <a:r>
              <a:rPr lang="es"/>
              <a:t>más</a:t>
            </a:r>
            <a:r>
              <a:rPr lang="es"/>
              <a:t> barato y listing </a:t>
            </a:r>
            <a:r>
              <a:rPr lang="es"/>
              <a:t>más</a:t>
            </a:r>
            <a:r>
              <a:rPr lang="es"/>
              <a:t> caro</a:t>
            </a:r>
          </a:p>
        </p:txBody>
      </p:sp>
      <p:sp>
        <p:nvSpPr>
          <p:cNvPr id="244" name="Shape 244"/>
          <p:cNvSpPr txBox="1"/>
          <p:nvPr>
            <p:ph idx="1" type="body"/>
          </p:nvPr>
        </p:nvSpPr>
        <p:spPr>
          <a:xfrm>
            <a:off x="819150" y="1295125"/>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Se busca el listing más caro y más barato por ciudad, para contrastar con los resultados obtenidos.</a:t>
            </a:r>
          </a:p>
          <a:p>
            <a:pPr indent="-311150" lvl="0" marL="457200" rtl="0">
              <a:spcBef>
                <a:spcPts val="0"/>
              </a:spcBef>
              <a:spcAft>
                <a:spcPts val="0"/>
              </a:spcAft>
              <a:buSzPct val="100000"/>
              <a:buChar char="●"/>
            </a:pPr>
            <a:r>
              <a:rPr lang="es"/>
              <a:t>Si bien, los resultados pueden no reflejar la </a:t>
            </a:r>
            <a:r>
              <a:rPr lang="es"/>
              <a:t>situación</a:t>
            </a:r>
            <a:r>
              <a:rPr lang="es"/>
              <a:t> actual de los arriendos, esto nos </a:t>
            </a:r>
            <a:r>
              <a:rPr lang="es"/>
              <a:t>servirá</a:t>
            </a:r>
            <a:r>
              <a:rPr lang="es"/>
              <a:t> para tener alguna </a:t>
            </a:r>
            <a:r>
              <a:rPr lang="es"/>
              <a:t>noción</a:t>
            </a:r>
            <a:r>
              <a:rPr lang="es"/>
              <a:t> de la oferta actual en cada </a:t>
            </a:r>
            <a:r>
              <a:rPr lang="es"/>
              <a:t>país</a:t>
            </a:r>
            <a:r>
              <a:rPr lang="es"/>
              <a:t>.</a:t>
            </a:r>
          </a:p>
          <a:p>
            <a:pPr indent="-311150" lvl="0" marL="457200" rtl="0">
              <a:spcBef>
                <a:spcPts val="0"/>
              </a:spcBef>
              <a:buSzPct val="100000"/>
              <a:buChar char="●"/>
            </a:pPr>
            <a:r>
              <a:rPr i="1" lang="es"/>
              <a:t>echo "CIUDAD" &gt;&gt; max/min_prices.txt &amp;&amp; python listing_max/min_price.py ../AirBnb-Data/new_scripts/ciudad.csv &gt;&gt; max/min_prices.txt</a:t>
            </a:r>
          </a:p>
        </p:txBody>
      </p:sp>
      <p:pic>
        <p:nvPicPr>
          <p:cNvPr id="245" name="Shape 245"/>
          <p:cNvPicPr preferRelativeResize="0"/>
          <p:nvPr/>
        </p:nvPicPr>
        <p:blipFill>
          <a:blip r:embed="rId3">
            <a:alphaModFix/>
          </a:blip>
          <a:stretch>
            <a:fillRect/>
          </a:stretch>
        </p:blipFill>
        <p:spPr>
          <a:xfrm>
            <a:off x="1472613" y="2816613"/>
            <a:ext cx="2600325" cy="1971675"/>
          </a:xfrm>
          <a:prstGeom prst="rect">
            <a:avLst/>
          </a:prstGeom>
          <a:noFill/>
          <a:ln>
            <a:noFill/>
          </a:ln>
        </p:spPr>
      </p:pic>
      <p:pic>
        <p:nvPicPr>
          <p:cNvPr id="246" name="Shape 246"/>
          <p:cNvPicPr preferRelativeResize="0"/>
          <p:nvPr/>
        </p:nvPicPr>
        <p:blipFill>
          <a:blip r:embed="rId4">
            <a:alphaModFix/>
          </a:blip>
          <a:stretch>
            <a:fillRect/>
          </a:stretch>
        </p:blipFill>
        <p:spPr>
          <a:xfrm>
            <a:off x="5104375" y="2797563"/>
            <a:ext cx="2514600" cy="2009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819150" y="450975"/>
            <a:ext cx="7505700" cy="954600"/>
          </a:xfrm>
          <a:prstGeom prst="rect">
            <a:avLst/>
          </a:prstGeom>
        </p:spPr>
        <p:txBody>
          <a:bodyPr anchorCtr="0" anchor="t" bIns="91425" lIns="91425" rIns="91425" wrap="square" tIns="91425">
            <a:noAutofit/>
          </a:bodyPr>
          <a:lstStyle/>
          <a:p>
            <a:pPr lvl="0" rtl="0">
              <a:spcBef>
                <a:spcPts val="0"/>
              </a:spcBef>
              <a:buNone/>
            </a:pPr>
            <a:r>
              <a:rPr lang="es"/>
              <a:t>Listing más barato y listing más caro</a:t>
            </a:r>
          </a:p>
        </p:txBody>
      </p:sp>
      <p:sp>
        <p:nvSpPr>
          <p:cNvPr id="252" name="Shape 252"/>
          <p:cNvSpPr txBox="1"/>
          <p:nvPr>
            <p:ph idx="1" type="body"/>
          </p:nvPr>
        </p:nvSpPr>
        <p:spPr>
          <a:xfrm>
            <a:off x="819150" y="1295125"/>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Representación de los datos gráficamente.</a:t>
            </a:r>
          </a:p>
          <a:p>
            <a:pPr indent="-311150" lvl="0" marL="457200" rtl="0">
              <a:spcBef>
                <a:spcPts val="0"/>
              </a:spcBef>
              <a:buSzPct val="100000"/>
              <a:buChar char="●"/>
            </a:pPr>
            <a:r>
              <a:rPr i="1" lang="es"/>
              <a:t>python graph-max/min-listing-price.py max/min_prices.txt max/min_prices_per_city.png</a:t>
            </a:r>
          </a:p>
        </p:txBody>
      </p:sp>
      <p:pic>
        <p:nvPicPr>
          <p:cNvPr id="253" name="Shape 253"/>
          <p:cNvPicPr preferRelativeResize="0"/>
          <p:nvPr/>
        </p:nvPicPr>
        <p:blipFill>
          <a:blip r:embed="rId3">
            <a:alphaModFix/>
          </a:blip>
          <a:stretch>
            <a:fillRect/>
          </a:stretch>
        </p:blipFill>
        <p:spPr>
          <a:xfrm>
            <a:off x="4600860" y="2171625"/>
            <a:ext cx="3263990" cy="2448000"/>
          </a:xfrm>
          <a:prstGeom prst="rect">
            <a:avLst/>
          </a:prstGeom>
          <a:noFill/>
          <a:ln>
            <a:noFill/>
          </a:ln>
        </p:spPr>
      </p:pic>
      <p:pic>
        <p:nvPicPr>
          <p:cNvPr id="254" name="Shape 254"/>
          <p:cNvPicPr preferRelativeResize="0"/>
          <p:nvPr/>
        </p:nvPicPr>
        <p:blipFill>
          <a:blip r:embed="rId4">
            <a:alphaModFix/>
          </a:blip>
          <a:stretch>
            <a:fillRect/>
          </a:stretch>
        </p:blipFill>
        <p:spPr>
          <a:xfrm>
            <a:off x="1111550" y="2213911"/>
            <a:ext cx="3264000" cy="24480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spcBef>
                <a:spcPts val="0"/>
              </a:spcBef>
              <a:buNone/>
            </a:pPr>
            <a:r>
              <a:rPr lang="es"/>
              <a:t>Introducción</a:t>
            </a:r>
          </a:p>
        </p:txBody>
      </p:sp>
      <p:sp>
        <p:nvSpPr>
          <p:cNvPr id="136" name="Shape 136"/>
          <p:cNvSpPr txBox="1"/>
          <p:nvPr>
            <p:ph idx="1" type="body"/>
          </p:nvPr>
        </p:nvSpPr>
        <p:spPr>
          <a:xfrm>
            <a:off x="819150" y="1474500"/>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s"/>
              <a:t>Se trabajó con el set de datos de Airbnb.</a:t>
            </a:r>
          </a:p>
          <a:p>
            <a:pPr indent="-311150" lvl="0" marL="457200" rtl="0">
              <a:spcBef>
                <a:spcPts val="0"/>
              </a:spcBef>
              <a:spcAft>
                <a:spcPts val="0"/>
              </a:spcAft>
              <a:buSzPct val="100000"/>
            </a:pPr>
            <a:r>
              <a:rPr lang="es"/>
              <a:t>Se tomaron en cuenta 6 ciudade</a:t>
            </a:r>
            <a:r>
              <a:rPr lang="es"/>
              <a:t>s:</a:t>
            </a:r>
          </a:p>
          <a:p>
            <a:pPr indent="-298450" lvl="1" marL="914400" rtl="0">
              <a:spcBef>
                <a:spcPts val="0"/>
              </a:spcBef>
              <a:spcAft>
                <a:spcPts val="0"/>
              </a:spcAft>
              <a:buSzPct val="100000"/>
            </a:pPr>
            <a:r>
              <a:rPr lang="es"/>
              <a:t>Amsterdam</a:t>
            </a:r>
          </a:p>
          <a:p>
            <a:pPr indent="-298450" lvl="1" marL="914400" rtl="0">
              <a:spcBef>
                <a:spcPts val="0"/>
              </a:spcBef>
              <a:spcAft>
                <a:spcPts val="0"/>
              </a:spcAft>
              <a:buSzPct val="100000"/>
            </a:pPr>
            <a:r>
              <a:rPr lang="es"/>
              <a:t>Dublin</a:t>
            </a:r>
          </a:p>
          <a:p>
            <a:pPr indent="-298450" lvl="1" marL="914400" rtl="0">
              <a:spcBef>
                <a:spcPts val="0"/>
              </a:spcBef>
              <a:spcAft>
                <a:spcPts val="0"/>
              </a:spcAft>
              <a:buSzPct val="100000"/>
            </a:pPr>
            <a:r>
              <a:rPr lang="es"/>
              <a:t>Hong Kong</a:t>
            </a:r>
          </a:p>
          <a:p>
            <a:pPr indent="-298450" lvl="1" marL="914400" rtl="0">
              <a:spcBef>
                <a:spcPts val="0"/>
              </a:spcBef>
              <a:spcAft>
                <a:spcPts val="0"/>
              </a:spcAft>
              <a:buSzPct val="100000"/>
            </a:pPr>
            <a:r>
              <a:rPr lang="es"/>
              <a:t>New York</a:t>
            </a:r>
          </a:p>
          <a:p>
            <a:pPr indent="-298450" lvl="1" marL="914400" rtl="0">
              <a:spcBef>
                <a:spcPts val="0"/>
              </a:spcBef>
              <a:spcAft>
                <a:spcPts val="0"/>
              </a:spcAft>
              <a:buSzPct val="100000"/>
            </a:pPr>
            <a:r>
              <a:rPr lang="es"/>
              <a:t>Madrid</a:t>
            </a:r>
          </a:p>
          <a:p>
            <a:pPr indent="-298450" lvl="1" marL="914400" rtl="0">
              <a:spcBef>
                <a:spcPts val="0"/>
              </a:spcBef>
              <a:buSzPct val="100000"/>
            </a:pPr>
            <a:r>
              <a:rPr lang="es"/>
              <a:t>Paris</a:t>
            </a:r>
          </a:p>
          <a:p>
            <a:pPr indent="0" lvl="0" marL="457200" rtl="0">
              <a:spcBef>
                <a:spcPts val="0"/>
              </a:spcBef>
              <a:buNone/>
            </a:pPr>
            <a:r>
              <a:t/>
            </a:r>
            <a:endParaRPr/>
          </a:p>
          <a:p>
            <a:pPr indent="-311150" lvl="0" marL="457200" rtl="0">
              <a:spcBef>
                <a:spcPts val="0"/>
              </a:spcBef>
              <a:buSzPct val="100000"/>
            </a:pPr>
            <a:r>
              <a:rPr lang="es"/>
              <a:t>¿ Por </a:t>
            </a:r>
            <a:r>
              <a:rPr lang="es"/>
              <a:t>qué</a:t>
            </a:r>
            <a:r>
              <a:rPr lang="es"/>
              <a:t> Airbnb ?</a:t>
            </a:r>
          </a:p>
          <a:p>
            <a:pPr lvl="0">
              <a:spcBef>
                <a:spcPts val="0"/>
              </a:spcBef>
              <a:buNone/>
            </a:pPr>
            <a:r>
              <a:t/>
            </a:r>
            <a:endParaRPr/>
          </a:p>
        </p:txBody>
      </p:sp>
      <p:pic>
        <p:nvPicPr>
          <p:cNvPr id="137" name="Shape 137"/>
          <p:cNvPicPr preferRelativeResize="0"/>
          <p:nvPr/>
        </p:nvPicPr>
        <p:blipFill>
          <a:blip r:embed="rId3">
            <a:alphaModFix/>
          </a:blip>
          <a:stretch>
            <a:fillRect/>
          </a:stretch>
        </p:blipFill>
        <p:spPr>
          <a:xfrm>
            <a:off x="4446575" y="610475"/>
            <a:ext cx="3810000" cy="381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819150" y="450975"/>
            <a:ext cx="7505700" cy="954600"/>
          </a:xfrm>
          <a:prstGeom prst="rect">
            <a:avLst/>
          </a:prstGeom>
        </p:spPr>
        <p:txBody>
          <a:bodyPr anchorCtr="0" anchor="t" bIns="91425" lIns="91425" rIns="91425" wrap="square" tIns="91425">
            <a:noAutofit/>
          </a:bodyPr>
          <a:lstStyle/>
          <a:p>
            <a:pPr lvl="0" rtl="0">
              <a:spcBef>
                <a:spcPts val="0"/>
              </a:spcBef>
              <a:buNone/>
            </a:pPr>
            <a:r>
              <a:rPr lang="es"/>
              <a:t>Listing más barato y listing más caro</a:t>
            </a:r>
          </a:p>
        </p:txBody>
      </p:sp>
      <p:pic>
        <p:nvPicPr>
          <p:cNvPr id="260" name="Shape 260"/>
          <p:cNvPicPr preferRelativeResize="0"/>
          <p:nvPr/>
        </p:nvPicPr>
        <p:blipFill>
          <a:blip r:embed="rId3">
            <a:alphaModFix/>
          </a:blip>
          <a:stretch>
            <a:fillRect/>
          </a:stretch>
        </p:blipFill>
        <p:spPr>
          <a:xfrm>
            <a:off x="4607560" y="1203938"/>
            <a:ext cx="3263990" cy="2448000"/>
          </a:xfrm>
          <a:prstGeom prst="rect">
            <a:avLst/>
          </a:prstGeom>
          <a:noFill/>
          <a:ln>
            <a:noFill/>
          </a:ln>
        </p:spPr>
      </p:pic>
      <p:pic>
        <p:nvPicPr>
          <p:cNvPr id="261" name="Shape 261"/>
          <p:cNvPicPr preferRelativeResize="0"/>
          <p:nvPr/>
        </p:nvPicPr>
        <p:blipFill>
          <a:blip r:embed="rId4">
            <a:alphaModFix/>
          </a:blip>
          <a:stretch>
            <a:fillRect/>
          </a:stretch>
        </p:blipFill>
        <p:spPr>
          <a:xfrm>
            <a:off x="1118250" y="1203936"/>
            <a:ext cx="3264000" cy="2448013"/>
          </a:xfrm>
          <a:prstGeom prst="rect">
            <a:avLst/>
          </a:prstGeom>
          <a:noFill/>
          <a:ln>
            <a:noFill/>
          </a:ln>
        </p:spPr>
      </p:pic>
      <p:pic>
        <p:nvPicPr>
          <p:cNvPr id="262" name="Shape 262"/>
          <p:cNvPicPr preferRelativeResize="0"/>
          <p:nvPr/>
        </p:nvPicPr>
        <p:blipFill>
          <a:blip r:embed="rId5">
            <a:alphaModFix/>
          </a:blip>
          <a:stretch>
            <a:fillRect/>
          </a:stretch>
        </p:blipFill>
        <p:spPr>
          <a:xfrm>
            <a:off x="327388" y="3900099"/>
            <a:ext cx="8489225" cy="785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819150" y="384100"/>
            <a:ext cx="7505700" cy="954600"/>
          </a:xfrm>
          <a:prstGeom prst="rect">
            <a:avLst/>
          </a:prstGeom>
        </p:spPr>
        <p:txBody>
          <a:bodyPr anchorCtr="0" anchor="t" bIns="91425" lIns="91425" rIns="91425" wrap="square" tIns="91425">
            <a:noAutofit/>
          </a:bodyPr>
          <a:lstStyle/>
          <a:p>
            <a:pPr lvl="0">
              <a:spcBef>
                <a:spcPts val="0"/>
              </a:spcBef>
              <a:buNone/>
            </a:pPr>
            <a:r>
              <a:rPr lang="es"/>
              <a:t>Rating promedio por ciudad</a:t>
            </a:r>
          </a:p>
          <a:p>
            <a:pPr lvl="0">
              <a:spcBef>
                <a:spcPts val="0"/>
              </a:spcBef>
              <a:buNone/>
            </a:pPr>
            <a:r>
              <a:rPr lang="es"/>
              <a:t>	</a:t>
            </a:r>
          </a:p>
        </p:txBody>
      </p:sp>
      <p:sp>
        <p:nvSpPr>
          <p:cNvPr id="268" name="Shape 268"/>
          <p:cNvSpPr txBox="1"/>
          <p:nvPr>
            <p:ph idx="1" type="body"/>
          </p:nvPr>
        </p:nvSpPr>
        <p:spPr>
          <a:xfrm>
            <a:off x="819150" y="1181400"/>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Se vé el rating promedio para los listings de una ciudad (1* - 5*).</a:t>
            </a:r>
          </a:p>
          <a:p>
            <a:pPr indent="-311150" lvl="0" marL="457200" rtl="0">
              <a:spcBef>
                <a:spcPts val="0"/>
              </a:spcBef>
              <a:spcAft>
                <a:spcPts val="0"/>
              </a:spcAft>
              <a:buSzPct val="100000"/>
              <a:buChar char="●"/>
            </a:pPr>
            <a:r>
              <a:rPr lang="es"/>
              <a:t>Se utiliza los resultados para proyectar los arriendos en cada ciudad a futuro.</a:t>
            </a:r>
          </a:p>
          <a:p>
            <a:pPr indent="-311150" lvl="0" marL="457200" rtl="0">
              <a:spcBef>
                <a:spcPts val="0"/>
              </a:spcBef>
              <a:buSzPct val="100000"/>
              <a:buChar char="●"/>
            </a:pPr>
            <a:r>
              <a:rPr i="1" lang="es"/>
              <a:t>echo "CIUDAD” &gt;&gt; avg_rating.txt &amp;&amp; python rating_listing_avg.py ../AirBnb-Data/new_scripts/ciudad.csv &gt;&gt; avg_rating.txt</a:t>
            </a:r>
          </a:p>
        </p:txBody>
      </p:sp>
      <p:pic>
        <p:nvPicPr>
          <p:cNvPr id="269" name="Shape 269"/>
          <p:cNvPicPr preferRelativeResize="0"/>
          <p:nvPr/>
        </p:nvPicPr>
        <p:blipFill>
          <a:blip r:embed="rId3">
            <a:alphaModFix/>
          </a:blip>
          <a:stretch>
            <a:fillRect/>
          </a:stretch>
        </p:blipFill>
        <p:spPr>
          <a:xfrm>
            <a:off x="3316213" y="2536713"/>
            <a:ext cx="2257425" cy="2009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819150" y="384100"/>
            <a:ext cx="7505700" cy="954600"/>
          </a:xfrm>
          <a:prstGeom prst="rect">
            <a:avLst/>
          </a:prstGeom>
        </p:spPr>
        <p:txBody>
          <a:bodyPr anchorCtr="0" anchor="t" bIns="91425" lIns="91425" rIns="91425" wrap="square" tIns="91425">
            <a:noAutofit/>
          </a:bodyPr>
          <a:lstStyle/>
          <a:p>
            <a:pPr lvl="0" rtl="0">
              <a:spcBef>
                <a:spcPts val="0"/>
              </a:spcBef>
              <a:buNone/>
            </a:pPr>
            <a:r>
              <a:rPr lang="es"/>
              <a:t>Rating promedio por ciudad</a:t>
            </a:r>
          </a:p>
          <a:p>
            <a:pPr lvl="0" rtl="0">
              <a:spcBef>
                <a:spcPts val="0"/>
              </a:spcBef>
              <a:buNone/>
            </a:pPr>
            <a:r>
              <a:rPr lang="es"/>
              <a:t>	</a:t>
            </a:r>
          </a:p>
        </p:txBody>
      </p:sp>
      <p:sp>
        <p:nvSpPr>
          <p:cNvPr id="275" name="Shape 275"/>
          <p:cNvSpPr txBox="1"/>
          <p:nvPr>
            <p:ph idx="1" type="body"/>
          </p:nvPr>
        </p:nvSpPr>
        <p:spPr>
          <a:xfrm>
            <a:off x="819150" y="1181400"/>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Representación gráfica de los resultados.</a:t>
            </a:r>
          </a:p>
          <a:p>
            <a:pPr indent="-311150" lvl="0" marL="457200" rtl="0">
              <a:spcBef>
                <a:spcPts val="0"/>
              </a:spcBef>
              <a:buSzPct val="100000"/>
              <a:buChar char="●"/>
            </a:pPr>
            <a:r>
              <a:rPr i="1" lang="es"/>
              <a:t>python graph-average-listing-rating.py avg_rating.txt avg_rating_per_city.png</a:t>
            </a:r>
          </a:p>
          <a:p>
            <a:pPr lvl="0" rtl="0">
              <a:spcBef>
                <a:spcPts val="0"/>
              </a:spcBef>
              <a:buNone/>
            </a:pPr>
            <a:r>
              <a:t/>
            </a:r>
            <a:endParaRPr i="1"/>
          </a:p>
        </p:txBody>
      </p:sp>
      <p:pic>
        <p:nvPicPr>
          <p:cNvPr id="276" name="Shape 276"/>
          <p:cNvPicPr preferRelativeResize="0"/>
          <p:nvPr/>
        </p:nvPicPr>
        <p:blipFill>
          <a:blip r:embed="rId3">
            <a:alphaModFix/>
          </a:blip>
          <a:stretch>
            <a:fillRect/>
          </a:stretch>
        </p:blipFill>
        <p:spPr>
          <a:xfrm>
            <a:off x="2608525" y="1955325"/>
            <a:ext cx="3673750" cy="275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819150" y="437600"/>
            <a:ext cx="7505700" cy="954600"/>
          </a:xfrm>
          <a:prstGeom prst="rect">
            <a:avLst/>
          </a:prstGeom>
        </p:spPr>
        <p:txBody>
          <a:bodyPr anchorCtr="0" anchor="t" bIns="91425" lIns="91425" rIns="91425" wrap="square" tIns="91425">
            <a:noAutofit/>
          </a:bodyPr>
          <a:lstStyle/>
          <a:p>
            <a:pPr lvl="0">
              <a:spcBef>
                <a:spcPts val="0"/>
              </a:spcBef>
              <a:buNone/>
            </a:pPr>
            <a:r>
              <a:rPr lang="es"/>
              <a:t>Precio promedio de listings en fechas importantes</a:t>
            </a:r>
          </a:p>
        </p:txBody>
      </p:sp>
      <p:sp>
        <p:nvSpPr>
          <p:cNvPr id="282" name="Shape 282"/>
          <p:cNvSpPr txBox="1"/>
          <p:nvPr>
            <p:ph idx="1" type="body"/>
          </p:nvPr>
        </p:nvSpPr>
        <p:spPr>
          <a:xfrm>
            <a:off x="819150" y="1392200"/>
            <a:ext cx="7505700" cy="2448000"/>
          </a:xfrm>
          <a:prstGeom prst="rect">
            <a:avLst/>
          </a:prstGeom>
        </p:spPr>
        <p:txBody>
          <a:bodyPr anchorCtr="0" anchor="t" bIns="91425" lIns="91425" rIns="91425" wrap="square" tIns="91425">
            <a:noAutofit/>
          </a:bodyPr>
          <a:lstStyle/>
          <a:p>
            <a:pPr indent="-311150" lvl="0" marL="457200" rtl="0">
              <a:spcBef>
                <a:spcPts val="0"/>
              </a:spcBef>
              <a:buSzPct val="100000"/>
              <a:buChar char="●"/>
            </a:pPr>
            <a:r>
              <a:rPr i="1" lang="es"/>
              <a:t>echo "CIUDAD" &gt;&gt; avg_prices_date.txt &amp;&amp; python calendar_average_available_between_dates.py ../AirBnb-Data/new_scripts/ciudad_calendar.csv &gt;&gt; avg_prices_date.txt</a:t>
            </a:r>
          </a:p>
          <a:p>
            <a:pPr lvl="0" rtl="0">
              <a:spcBef>
                <a:spcPts val="0"/>
              </a:spcBef>
              <a:buNone/>
            </a:pPr>
            <a:r>
              <a:t/>
            </a:r>
            <a:endParaRPr i="1"/>
          </a:p>
          <a:p>
            <a:pPr indent="-311150" lvl="0" marL="457200" rtl="0">
              <a:spcBef>
                <a:spcPts val="0"/>
              </a:spcBef>
              <a:buSzPct val="100000"/>
              <a:buChar char="●"/>
            </a:pPr>
            <a:r>
              <a:rPr lang="es"/>
              <a:t>Año nuevo </a:t>
            </a:r>
          </a:p>
          <a:p>
            <a:pPr lvl="0" rtl="0">
              <a:spcBef>
                <a:spcPts val="0"/>
              </a:spcBef>
              <a:buNone/>
            </a:pPr>
            <a:r>
              <a:t/>
            </a:r>
            <a:endParaRPr/>
          </a:p>
          <a:p>
            <a:pPr lvl="0" rtl="0">
              <a:spcBef>
                <a:spcPts val="0"/>
              </a:spcBef>
              <a:buNone/>
            </a:pPr>
            <a:r>
              <a:t/>
            </a:r>
            <a:endParaRPr/>
          </a:p>
          <a:p>
            <a:pPr indent="-311150" lvl="0" marL="457200">
              <a:spcBef>
                <a:spcPts val="0"/>
              </a:spcBef>
              <a:buSzPct val="100000"/>
              <a:buChar char="●"/>
            </a:pPr>
            <a:r>
              <a:rPr lang="es"/>
              <a:t>Navidad</a:t>
            </a:r>
          </a:p>
        </p:txBody>
      </p:sp>
      <p:pic>
        <p:nvPicPr>
          <p:cNvPr id="283" name="Shape 283"/>
          <p:cNvPicPr preferRelativeResize="0"/>
          <p:nvPr/>
        </p:nvPicPr>
        <p:blipFill>
          <a:blip r:embed="rId3">
            <a:alphaModFix/>
          </a:blip>
          <a:stretch>
            <a:fillRect/>
          </a:stretch>
        </p:blipFill>
        <p:spPr>
          <a:xfrm>
            <a:off x="3656647" y="3451572"/>
            <a:ext cx="978650" cy="1395125"/>
          </a:xfrm>
          <a:prstGeom prst="rect">
            <a:avLst/>
          </a:prstGeom>
          <a:noFill/>
          <a:ln>
            <a:noFill/>
          </a:ln>
        </p:spPr>
      </p:pic>
      <p:pic>
        <p:nvPicPr>
          <p:cNvPr id="284" name="Shape 284"/>
          <p:cNvPicPr preferRelativeResize="0"/>
          <p:nvPr/>
        </p:nvPicPr>
        <p:blipFill>
          <a:blip r:embed="rId4">
            <a:alphaModFix/>
          </a:blip>
          <a:stretch>
            <a:fillRect/>
          </a:stretch>
        </p:blipFill>
        <p:spPr>
          <a:xfrm>
            <a:off x="2359797" y="2110150"/>
            <a:ext cx="1022225" cy="1480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819150" y="437600"/>
            <a:ext cx="7505700" cy="954600"/>
          </a:xfrm>
          <a:prstGeom prst="rect">
            <a:avLst/>
          </a:prstGeom>
        </p:spPr>
        <p:txBody>
          <a:bodyPr anchorCtr="0" anchor="t" bIns="91425" lIns="91425" rIns="91425" wrap="square" tIns="91425">
            <a:noAutofit/>
          </a:bodyPr>
          <a:lstStyle/>
          <a:p>
            <a:pPr lvl="0" rtl="0">
              <a:spcBef>
                <a:spcPts val="0"/>
              </a:spcBef>
              <a:buNone/>
            </a:pPr>
            <a:r>
              <a:rPr lang="es"/>
              <a:t>Precio promedio de listings en fechas importantes</a:t>
            </a:r>
          </a:p>
        </p:txBody>
      </p:sp>
      <p:sp>
        <p:nvSpPr>
          <p:cNvPr id="290" name="Shape 290"/>
          <p:cNvSpPr txBox="1"/>
          <p:nvPr>
            <p:ph idx="1" type="body"/>
          </p:nvPr>
        </p:nvSpPr>
        <p:spPr>
          <a:xfrm>
            <a:off x="819150" y="1392200"/>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Representación Gráfica de los datos.</a:t>
            </a:r>
          </a:p>
          <a:p>
            <a:pPr indent="-311150" lvl="0" marL="457200" rtl="0">
              <a:spcBef>
                <a:spcPts val="0"/>
              </a:spcBef>
              <a:buSzPct val="100000"/>
              <a:buChar char="●"/>
            </a:pPr>
            <a:r>
              <a:rPr i="1" lang="es"/>
              <a:t>python graph-average-listing-price.py avg_prices_date.txt prices_per_city_date.png</a:t>
            </a:r>
          </a:p>
          <a:p>
            <a:pPr lvl="0" rtl="0">
              <a:spcBef>
                <a:spcPts val="0"/>
              </a:spcBef>
              <a:buNone/>
            </a:pPr>
            <a:r>
              <a:t/>
            </a:r>
            <a:endParaRPr/>
          </a:p>
          <a:p>
            <a:pPr indent="-311150" lvl="0" marL="457200" rtl="0">
              <a:spcBef>
                <a:spcPts val="0"/>
              </a:spcBef>
              <a:buSzPct val="100000"/>
              <a:buChar char="●"/>
            </a:pPr>
            <a:r>
              <a:rPr lang="es"/>
              <a:t>Año Nuevo</a:t>
            </a:r>
          </a:p>
        </p:txBody>
      </p:sp>
      <p:pic>
        <p:nvPicPr>
          <p:cNvPr id="291" name="Shape 291"/>
          <p:cNvPicPr preferRelativeResize="0"/>
          <p:nvPr/>
        </p:nvPicPr>
        <p:blipFill>
          <a:blip r:embed="rId3">
            <a:alphaModFix/>
          </a:blip>
          <a:stretch>
            <a:fillRect/>
          </a:stretch>
        </p:blipFill>
        <p:spPr>
          <a:xfrm>
            <a:off x="2727200" y="2180500"/>
            <a:ext cx="3544650" cy="265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819150" y="437600"/>
            <a:ext cx="7505700" cy="954600"/>
          </a:xfrm>
          <a:prstGeom prst="rect">
            <a:avLst/>
          </a:prstGeom>
        </p:spPr>
        <p:txBody>
          <a:bodyPr anchorCtr="0" anchor="t" bIns="91425" lIns="91425" rIns="91425" wrap="square" tIns="91425">
            <a:noAutofit/>
          </a:bodyPr>
          <a:lstStyle/>
          <a:p>
            <a:pPr lvl="0" rtl="0">
              <a:spcBef>
                <a:spcPts val="0"/>
              </a:spcBef>
              <a:buNone/>
            </a:pPr>
            <a:r>
              <a:rPr lang="es"/>
              <a:t>Precio promedio de listings en fechas importantes</a:t>
            </a:r>
          </a:p>
        </p:txBody>
      </p:sp>
      <p:sp>
        <p:nvSpPr>
          <p:cNvPr id="297" name="Shape 297"/>
          <p:cNvSpPr txBox="1"/>
          <p:nvPr>
            <p:ph idx="1" type="body"/>
          </p:nvPr>
        </p:nvSpPr>
        <p:spPr>
          <a:xfrm>
            <a:off x="819150" y="1392200"/>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Representación Gráfica de los datos.</a:t>
            </a:r>
          </a:p>
          <a:p>
            <a:pPr indent="-311150" lvl="0" marL="457200" rtl="0">
              <a:spcBef>
                <a:spcPts val="0"/>
              </a:spcBef>
              <a:buSzPct val="100000"/>
              <a:buChar char="●"/>
            </a:pPr>
            <a:r>
              <a:rPr i="1" lang="es"/>
              <a:t>python graph-average-listing-price.py avg_prices_date.txt prices_per_city_date.png</a:t>
            </a:r>
          </a:p>
          <a:p>
            <a:pPr lvl="0" rtl="0">
              <a:spcBef>
                <a:spcPts val="0"/>
              </a:spcBef>
              <a:buNone/>
            </a:pPr>
            <a:r>
              <a:t/>
            </a:r>
            <a:endParaRPr/>
          </a:p>
          <a:p>
            <a:pPr indent="-311150" lvl="0" marL="457200" rtl="0">
              <a:spcBef>
                <a:spcPts val="0"/>
              </a:spcBef>
              <a:buSzPct val="100000"/>
              <a:buChar char="●"/>
            </a:pPr>
            <a:r>
              <a:rPr lang="es"/>
              <a:t>Navidad</a:t>
            </a:r>
          </a:p>
        </p:txBody>
      </p:sp>
      <p:pic>
        <p:nvPicPr>
          <p:cNvPr id="298" name="Shape 298"/>
          <p:cNvPicPr preferRelativeResize="0"/>
          <p:nvPr/>
        </p:nvPicPr>
        <p:blipFill>
          <a:blip r:embed="rId3">
            <a:alphaModFix/>
          </a:blip>
          <a:stretch>
            <a:fillRect/>
          </a:stretch>
        </p:blipFill>
        <p:spPr>
          <a:xfrm>
            <a:off x="2549750" y="2264900"/>
            <a:ext cx="3353974" cy="2515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819150" y="437600"/>
            <a:ext cx="7505700" cy="954600"/>
          </a:xfrm>
          <a:prstGeom prst="rect">
            <a:avLst/>
          </a:prstGeom>
        </p:spPr>
        <p:txBody>
          <a:bodyPr anchorCtr="0" anchor="t" bIns="91425" lIns="91425" rIns="91425" wrap="square" tIns="91425">
            <a:noAutofit/>
          </a:bodyPr>
          <a:lstStyle/>
          <a:p>
            <a:pPr lvl="0" rtl="0">
              <a:spcBef>
                <a:spcPts val="0"/>
              </a:spcBef>
              <a:buNone/>
            </a:pPr>
            <a:r>
              <a:rPr lang="es"/>
              <a:t>Precio promedio de listings en fechas importantes</a:t>
            </a:r>
          </a:p>
        </p:txBody>
      </p:sp>
      <p:sp>
        <p:nvSpPr>
          <p:cNvPr id="304" name="Shape 304"/>
          <p:cNvSpPr txBox="1"/>
          <p:nvPr>
            <p:ph idx="1" type="body"/>
          </p:nvPr>
        </p:nvSpPr>
        <p:spPr>
          <a:xfrm>
            <a:off x="819150" y="1575075"/>
            <a:ext cx="7505700" cy="2448000"/>
          </a:xfrm>
          <a:prstGeom prst="rect">
            <a:avLst/>
          </a:prstGeom>
        </p:spPr>
        <p:txBody>
          <a:bodyPr anchorCtr="0" anchor="t" bIns="91425" lIns="91425" rIns="91425" wrap="square" tIns="91425">
            <a:noAutofit/>
          </a:bodyPr>
          <a:lstStyle/>
          <a:p>
            <a:pPr indent="-311150" lvl="0" marL="457200" rtl="0">
              <a:spcBef>
                <a:spcPts val="0"/>
              </a:spcBef>
              <a:buSzPct val="100000"/>
              <a:buChar char="●"/>
            </a:pPr>
            <a:r>
              <a:rPr lang="es"/>
              <a:t>Comparativa con precios promedio en todo el año:</a:t>
            </a:r>
          </a:p>
        </p:txBody>
      </p:sp>
      <p:pic>
        <p:nvPicPr>
          <p:cNvPr id="305" name="Shape 305"/>
          <p:cNvPicPr preferRelativeResize="0"/>
          <p:nvPr/>
        </p:nvPicPr>
        <p:blipFill>
          <a:blip r:embed="rId3">
            <a:alphaModFix/>
          </a:blip>
          <a:stretch>
            <a:fillRect/>
          </a:stretch>
        </p:blipFill>
        <p:spPr>
          <a:xfrm>
            <a:off x="739350" y="2301663"/>
            <a:ext cx="7820025" cy="1552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rtl="0">
              <a:spcBef>
                <a:spcPts val="0"/>
              </a:spcBef>
              <a:buNone/>
            </a:pPr>
            <a:r>
              <a:rPr lang="es"/>
              <a:t>Otras métricas</a:t>
            </a:r>
          </a:p>
        </p:txBody>
      </p:sp>
      <p:sp>
        <p:nvSpPr>
          <p:cNvPr id="311" name="Shape 311"/>
          <p:cNvSpPr txBox="1"/>
          <p:nvPr>
            <p:ph idx="1" type="body"/>
          </p:nvPr>
        </p:nvSpPr>
        <p:spPr>
          <a:xfrm>
            <a:off x="819150" y="1526500"/>
            <a:ext cx="6791400" cy="2448000"/>
          </a:xfrm>
          <a:prstGeom prst="rect">
            <a:avLst/>
          </a:prstGeom>
        </p:spPr>
        <p:txBody>
          <a:bodyPr anchorCtr="0" anchor="t" bIns="91425" lIns="91425" rIns="91425" wrap="square" tIns="91425">
            <a:noAutofit/>
          </a:bodyPr>
          <a:lstStyle/>
          <a:p>
            <a:pPr lvl="0" rtl="0">
              <a:spcBef>
                <a:spcPts val="0"/>
              </a:spcBef>
              <a:buNone/>
            </a:pPr>
            <a:r>
              <a:rPr lang="es"/>
              <a:t>R</a:t>
            </a:r>
            <a:r>
              <a:rPr lang="es"/>
              <a:t>ealizadas, pero no utilizadas :</a:t>
            </a:r>
          </a:p>
          <a:p>
            <a:pPr indent="-311150" lvl="0" marL="457200" rtl="0">
              <a:spcBef>
                <a:spcPts val="0"/>
              </a:spcBef>
              <a:spcAft>
                <a:spcPts val="0"/>
              </a:spcAft>
              <a:buSzPct val="100000"/>
            </a:pPr>
            <a:r>
              <a:rPr lang="es"/>
              <a:t>Par de usuarios con mayor similitud en listings visitados</a:t>
            </a:r>
          </a:p>
          <a:p>
            <a:pPr indent="-311150" lvl="0" marL="457200" rtl="0">
              <a:spcBef>
                <a:spcPts val="0"/>
              </a:spcBef>
              <a:spcAft>
                <a:spcPts val="0"/>
              </a:spcAft>
              <a:buSzPct val="100000"/>
            </a:pPr>
            <a:r>
              <a:rPr lang="es"/>
              <a:t>Listing que generó más ingresos para su host en un año</a:t>
            </a:r>
          </a:p>
          <a:p>
            <a:pPr indent="-311150" lvl="0" marL="457200" rtl="0">
              <a:spcBef>
                <a:spcPts val="0"/>
              </a:spcBef>
              <a:spcAft>
                <a:spcPts val="0"/>
              </a:spcAft>
              <a:buSzPct val="100000"/>
            </a:pPr>
            <a:r>
              <a:rPr lang="es"/>
              <a:t>Listing con más reservas (error con los datos)</a:t>
            </a:r>
          </a:p>
          <a:p>
            <a:pPr indent="-311150" lvl="0" marL="457200" rtl="0">
              <a:spcBef>
                <a:spcPts val="0"/>
              </a:spcBef>
              <a:spcAft>
                <a:spcPts val="0"/>
              </a:spcAft>
              <a:buSzPct val="100000"/>
            </a:pPr>
            <a:r>
              <a:rPr lang="es"/>
              <a:t>Listing con mayor número de reviews</a:t>
            </a:r>
          </a:p>
          <a:p>
            <a:pPr indent="-311150" lvl="0" marL="457200" rtl="0">
              <a:spcBef>
                <a:spcPts val="0"/>
              </a:spcBef>
              <a:spcAft>
                <a:spcPts val="0"/>
              </a:spcAft>
              <a:buSzPct val="100000"/>
            </a:pPr>
            <a:r>
              <a:rPr lang="es"/>
              <a:t>Usuario con mayor número de reviews</a:t>
            </a:r>
          </a:p>
          <a:p>
            <a:pPr indent="-311150" lvl="0" marL="457200" rtl="0">
              <a:spcBef>
                <a:spcPts val="0"/>
              </a:spcBef>
              <a:buSzPct val="100000"/>
            </a:pPr>
            <a:r>
              <a:rPr lang="es"/>
              <a:t>Usuario con más listings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819150" y="705550"/>
            <a:ext cx="7505700" cy="954600"/>
          </a:xfrm>
          <a:prstGeom prst="rect">
            <a:avLst/>
          </a:prstGeom>
        </p:spPr>
        <p:txBody>
          <a:bodyPr anchorCtr="0" anchor="t" bIns="91425" lIns="91425" rIns="91425" wrap="square" tIns="91425">
            <a:noAutofit/>
          </a:bodyPr>
          <a:lstStyle/>
          <a:p>
            <a:pPr lvl="0">
              <a:spcBef>
                <a:spcPts val="0"/>
              </a:spcBef>
              <a:buNone/>
            </a:pPr>
            <a:r>
              <a:rPr lang="es"/>
              <a:t>Otras </a:t>
            </a:r>
            <a:r>
              <a:rPr lang="es"/>
              <a:t>métricas</a:t>
            </a:r>
          </a:p>
        </p:txBody>
      </p:sp>
      <p:sp>
        <p:nvSpPr>
          <p:cNvPr id="317" name="Shape 317"/>
          <p:cNvSpPr txBox="1"/>
          <p:nvPr>
            <p:ph idx="1" type="body"/>
          </p:nvPr>
        </p:nvSpPr>
        <p:spPr>
          <a:xfrm>
            <a:off x="819150" y="1660150"/>
            <a:ext cx="3695700" cy="2448000"/>
          </a:xfrm>
          <a:prstGeom prst="rect">
            <a:avLst/>
          </a:prstGeom>
        </p:spPr>
        <p:txBody>
          <a:bodyPr anchorCtr="0" anchor="t" bIns="91425" lIns="91425" rIns="91425" wrap="square" tIns="91425">
            <a:noAutofit/>
          </a:bodyPr>
          <a:lstStyle/>
          <a:p>
            <a:pPr lvl="0">
              <a:spcBef>
                <a:spcPts val="0"/>
              </a:spcBef>
              <a:buNone/>
            </a:pPr>
            <a:r>
              <a:rPr lang="es"/>
              <a:t>No realizadas :</a:t>
            </a:r>
          </a:p>
          <a:p>
            <a:pPr indent="-311150" lvl="0" marL="457200" rtl="0">
              <a:spcBef>
                <a:spcPts val="0"/>
              </a:spcBef>
              <a:spcAft>
                <a:spcPts val="0"/>
              </a:spcAft>
              <a:buSzPct val="100000"/>
            </a:pPr>
            <a:r>
              <a:rPr lang="es"/>
              <a:t>Listing con mejor rating entre los listings más baratos</a:t>
            </a:r>
          </a:p>
          <a:p>
            <a:pPr indent="-311150" lvl="0" marL="457200" rtl="0">
              <a:spcBef>
                <a:spcPts val="0"/>
              </a:spcBef>
              <a:spcAft>
                <a:spcPts val="0"/>
              </a:spcAft>
              <a:buSzPct val="100000"/>
            </a:pPr>
            <a:r>
              <a:rPr lang="es"/>
              <a:t>Listing más barato entre los listings con mejor rating</a:t>
            </a:r>
          </a:p>
          <a:p>
            <a:pPr indent="-311150" lvl="0" marL="457200" rtl="0">
              <a:spcBef>
                <a:spcPts val="0"/>
              </a:spcBef>
              <a:spcAft>
                <a:spcPts val="0"/>
              </a:spcAft>
              <a:buSzPct val="100000"/>
            </a:pPr>
            <a:r>
              <a:rPr lang="es"/>
              <a:t>Usuario más disconforme en sus reviews</a:t>
            </a:r>
          </a:p>
          <a:p>
            <a:pPr indent="-311150" lvl="0" marL="457200" rtl="0">
              <a:spcBef>
                <a:spcPts val="0"/>
              </a:spcBef>
              <a:spcAft>
                <a:spcPts val="0"/>
              </a:spcAft>
              <a:buSzPct val="100000"/>
            </a:pPr>
            <a:r>
              <a:rPr lang="es"/>
              <a:t>Usuarios que se arrienden listings mutuamente</a:t>
            </a:r>
          </a:p>
          <a:p>
            <a:pPr indent="-311150" lvl="0" marL="457200">
              <a:spcBef>
                <a:spcPts val="0"/>
              </a:spcBef>
              <a:buSzPct val="100000"/>
            </a:pPr>
            <a:r>
              <a:rPr lang="es"/>
              <a:t>Promedio del número de baños en relación a los huéspedes</a:t>
            </a:r>
          </a:p>
        </p:txBody>
      </p:sp>
      <p:sp>
        <p:nvSpPr>
          <p:cNvPr id="318" name="Shape 318"/>
          <p:cNvSpPr txBox="1"/>
          <p:nvPr>
            <p:ph idx="1" type="body"/>
          </p:nvPr>
        </p:nvSpPr>
        <p:spPr>
          <a:xfrm>
            <a:off x="4979400" y="2050825"/>
            <a:ext cx="3695700" cy="2448000"/>
          </a:xfrm>
          <a:prstGeom prst="rect">
            <a:avLst/>
          </a:prstGeom>
        </p:spPr>
        <p:txBody>
          <a:bodyPr anchorCtr="0" anchor="t" bIns="91425" lIns="91425" rIns="91425" wrap="square" tIns="91425">
            <a:noAutofit/>
          </a:bodyPr>
          <a:lstStyle/>
          <a:p>
            <a:pPr indent="-311150" lvl="0" marL="457200" rtl="0">
              <a:lnSpc>
                <a:spcPct val="150000"/>
              </a:lnSpc>
              <a:spcBef>
                <a:spcPts val="0"/>
              </a:spcBef>
              <a:spcAft>
                <a:spcPts val="0"/>
              </a:spcAft>
              <a:buSzPct val="100000"/>
            </a:pPr>
            <a:r>
              <a:rPr lang="es"/>
              <a:t>Número de listings por barrio</a:t>
            </a:r>
          </a:p>
          <a:p>
            <a:pPr indent="-311150" lvl="0" marL="457200" rtl="0">
              <a:lnSpc>
                <a:spcPct val="150000"/>
              </a:lnSpc>
              <a:spcBef>
                <a:spcPts val="0"/>
              </a:spcBef>
              <a:spcAft>
                <a:spcPts val="0"/>
              </a:spcAft>
              <a:buSzPct val="100000"/>
            </a:pPr>
            <a:r>
              <a:rPr lang="es"/>
              <a:t>Usuario con listings en más países</a:t>
            </a:r>
          </a:p>
          <a:p>
            <a:pPr indent="-311150" lvl="0" marL="457200" rtl="0">
              <a:lnSpc>
                <a:spcPct val="150000"/>
              </a:lnSpc>
              <a:spcBef>
                <a:spcPts val="0"/>
              </a:spcBef>
              <a:spcAft>
                <a:spcPts val="0"/>
              </a:spcAft>
              <a:buSzPct val="100000"/>
            </a:pPr>
            <a:r>
              <a:rPr lang="es"/>
              <a:t>Promedio arriendo mes, semana, año.</a:t>
            </a:r>
          </a:p>
          <a:p>
            <a:pPr indent="-311150" lvl="0" marL="457200" rtl="0">
              <a:lnSpc>
                <a:spcPct val="150000"/>
              </a:lnSpc>
              <a:spcBef>
                <a:spcPts val="0"/>
              </a:spcBef>
              <a:buSzPct val="100000"/>
            </a:pPr>
            <a:r>
              <a:rPr lang="es"/>
              <a:t>Usuario con reviews en más países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spcBef>
                <a:spcPts val="0"/>
              </a:spcBef>
              <a:buNone/>
            </a:pPr>
            <a:r>
              <a:rPr lang="es"/>
              <a:t>Resultados Finales</a:t>
            </a:r>
          </a:p>
        </p:txBody>
      </p:sp>
      <p:sp>
        <p:nvSpPr>
          <p:cNvPr id="324" name="Shape 324"/>
          <p:cNvSpPr txBox="1"/>
          <p:nvPr>
            <p:ph idx="1" type="body"/>
          </p:nvPr>
        </p:nvSpPr>
        <p:spPr>
          <a:xfrm>
            <a:off x="819150" y="1667025"/>
            <a:ext cx="7505700" cy="2771700"/>
          </a:xfrm>
          <a:prstGeom prst="rect">
            <a:avLst/>
          </a:prstGeom>
        </p:spPr>
        <p:txBody>
          <a:bodyPr anchorCtr="0" anchor="t" bIns="91425" lIns="91425" rIns="91425" wrap="square" tIns="91425">
            <a:noAutofit/>
          </a:bodyPr>
          <a:lstStyle/>
          <a:p>
            <a:pPr lvl="0">
              <a:spcBef>
                <a:spcPts val="0"/>
              </a:spcBef>
              <a:buNone/>
            </a:pPr>
            <a:r>
              <a:rPr lang="es"/>
              <a:t>Ponderación: (0.7 * I/PV Ratio) + (0.2 * Volatility) + (0.1 * Average Rating)</a:t>
            </a:r>
          </a:p>
        </p:txBody>
      </p:sp>
      <p:pic>
        <p:nvPicPr>
          <p:cNvPr id="325" name="Shape 325"/>
          <p:cNvPicPr preferRelativeResize="0"/>
          <p:nvPr/>
        </p:nvPicPr>
        <p:blipFill>
          <a:blip r:embed="rId3">
            <a:alphaModFix/>
          </a:blip>
          <a:stretch>
            <a:fillRect/>
          </a:stretch>
        </p:blipFill>
        <p:spPr>
          <a:xfrm>
            <a:off x="677900" y="2386313"/>
            <a:ext cx="7886700" cy="155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spcBef>
                <a:spcPts val="0"/>
              </a:spcBef>
              <a:buNone/>
            </a:pPr>
            <a:r>
              <a:rPr lang="es"/>
              <a:t>Problema de Investigación</a:t>
            </a:r>
          </a:p>
          <a:p>
            <a:pPr lvl="0">
              <a:spcBef>
                <a:spcPts val="0"/>
              </a:spcBef>
              <a:buNone/>
            </a:pPr>
            <a:r>
              <a:t/>
            </a:r>
            <a:endParaRPr/>
          </a:p>
        </p:txBody>
      </p:sp>
      <p:sp>
        <p:nvSpPr>
          <p:cNvPr id="143" name="Shape 143"/>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indent="-381000" lvl="0" marL="457200" rtl="0">
              <a:spcBef>
                <a:spcPts val="0"/>
              </a:spcBef>
              <a:buSzPct val="100000"/>
              <a:buChar char="●"/>
            </a:pPr>
            <a:r>
              <a:rPr lang="es" sz="2400"/>
              <a:t>¿En qué ciudad conviene comprar una propiedad para arrendarla utilizando AirBnb?</a:t>
            </a:r>
          </a:p>
          <a:p>
            <a:pPr lvl="0">
              <a:spcBef>
                <a:spcPts val="0"/>
              </a:spcBef>
              <a:buNone/>
            </a:pPr>
            <a:r>
              <a:t/>
            </a:r>
            <a:endParaRPr/>
          </a:p>
          <a:p>
            <a:pPr lvl="0">
              <a:spcBef>
                <a:spcPts val="0"/>
              </a:spcBef>
              <a:buNone/>
            </a:pPr>
            <a:r>
              <a:t/>
            </a:r>
            <a:endParaRPr/>
          </a:p>
        </p:txBody>
      </p:sp>
      <p:pic>
        <p:nvPicPr>
          <p:cNvPr id="144" name="Shape 144"/>
          <p:cNvPicPr preferRelativeResize="0"/>
          <p:nvPr/>
        </p:nvPicPr>
        <p:blipFill>
          <a:blip r:embed="rId3">
            <a:alphaModFix/>
          </a:blip>
          <a:stretch>
            <a:fillRect/>
          </a:stretch>
        </p:blipFill>
        <p:spPr>
          <a:xfrm>
            <a:off x="5296500" y="2620125"/>
            <a:ext cx="3418450" cy="213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spcBef>
                <a:spcPts val="0"/>
              </a:spcBef>
              <a:buNone/>
            </a:pPr>
            <a:r>
              <a:rPr lang="es"/>
              <a:t>Conclusiones</a:t>
            </a:r>
          </a:p>
        </p:txBody>
      </p:sp>
      <p:sp>
        <p:nvSpPr>
          <p:cNvPr id="331" name="Shape 331"/>
          <p:cNvSpPr txBox="1"/>
          <p:nvPr>
            <p:ph idx="1" type="body"/>
          </p:nvPr>
        </p:nvSpPr>
        <p:spPr>
          <a:xfrm>
            <a:off x="819150" y="1695525"/>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Hipótesis: CORRECTA</a:t>
            </a:r>
          </a:p>
          <a:p>
            <a:pPr indent="-311150" lvl="0" marL="457200" rtl="0">
              <a:spcBef>
                <a:spcPts val="0"/>
              </a:spcBef>
              <a:spcAft>
                <a:spcPts val="0"/>
              </a:spcAft>
              <a:buSzPct val="100000"/>
              <a:buChar char="●"/>
            </a:pPr>
            <a:r>
              <a:rPr lang="es"/>
              <a:t>Conviene Comprar propiedades en España.</a:t>
            </a:r>
          </a:p>
          <a:p>
            <a:pPr indent="-298450" lvl="1" marL="914400" rtl="0">
              <a:spcBef>
                <a:spcPts val="0"/>
              </a:spcBef>
              <a:spcAft>
                <a:spcPts val="0"/>
              </a:spcAft>
              <a:buSzPct val="100000"/>
              <a:buChar char="○"/>
            </a:pPr>
            <a:r>
              <a:rPr lang="es"/>
              <a:t>Si bien, no es el destino preferido para las fechas </a:t>
            </a:r>
            <a:r>
              <a:rPr lang="es"/>
              <a:t>festivas</a:t>
            </a:r>
            <a:r>
              <a:rPr lang="es"/>
              <a:t>, su precio promedio no se diferencia </a:t>
            </a:r>
            <a:r>
              <a:rPr lang="es"/>
              <a:t>demasiado</a:t>
            </a:r>
            <a:r>
              <a:rPr lang="es"/>
              <a:t> de los otros </a:t>
            </a:r>
            <a:r>
              <a:rPr lang="es"/>
              <a:t>países</a:t>
            </a:r>
            <a:r>
              <a:rPr lang="es"/>
              <a:t>.</a:t>
            </a:r>
          </a:p>
          <a:p>
            <a:pPr indent="-298450" lvl="1" marL="914400" rtl="0">
              <a:spcBef>
                <a:spcPts val="0"/>
              </a:spcBef>
              <a:spcAft>
                <a:spcPts val="0"/>
              </a:spcAft>
              <a:buSzPct val="100000"/>
              <a:buChar char="○"/>
            </a:pPr>
            <a:r>
              <a:rPr lang="es"/>
              <a:t>Su rating promedio es de 4.61, lo que aporta a la entrada de futuros clientes.</a:t>
            </a:r>
          </a:p>
          <a:p>
            <a:pPr indent="-298450" lvl="1" marL="914400" rtl="0">
              <a:spcBef>
                <a:spcPts val="0"/>
              </a:spcBef>
              <a:spcAft>
                <a:spcPts val="0"/>
              </a:spcAft>
              <a:buSzPct val="100000"/>
              <a:buChar char="○"/>
            </a:pPr>
            <a:r>
              <a:rPr lang="es"/>
              <a:t>Por otro lado, posee el precio </a:t>
            </a:r>
            <a:r>
              <a:rPr lang="es"/>
              <a:t>más</a:t>
            </a:r>
            <a:r>
              <a:rPr lang="es"/>
              <a:t> bajo para adquirir una propiedad.</a:t>
            </a:r>
          </a:p>
          <a:p>
            <a:pPr indent="-298450" lvl="1" marL="914400" rtl="0">
              <a:spcBef>
                <a:spcPts val="0"/>
              </a:spcBef>
              <a:spcAft>
                <a:spcPts val="0"/>
              </a:spcAft>
              <a:buSzPct val="100000"/>
              <a:buChar char="○"/>
            </a:pPr>
            <a:r>
              <a:rPr lang="es"/>
              <a:t>Posee el porcentaje </a:t>
            </a:r>
            <a:r>
              <a:rPr lang="es"/>
              <a:t>más</a:t>
            </a:r>
            <a:r>
              <a:rPr lang="es"/>
              <a:t> alto de ganancia / </a:t>
            </a:r>
            <a:r>
              <a:rPr lang="es"/>
              <a:t>adquisición</a:t>
            </a:r>
            <a:r>
              <a:rPr lang="es"/>
              <a:t>.</a:t>
            </a:r>
          </a:p>
          <a:p>
            <a:pPr indent="-298450" lvl="1" marL="914400" rtl="0">
              <a:spcBef>
                <a:spcPts val="0"/>
              </a:spcBef>
              <a:buSzPct val="100000"/>
              <a:buChar char="○"/>
            </a:pPr>
            <a:r>
              <a:rPr lang="es"/>
              <a:t>Mayor </a:t>
            </a:r>
            <a:r>
              <a:rPr lang="es"/>
              <a:t>coherencia</a:t>
            </a:r>
            <a:r>
              <a:rPr lang="es"/>
              <a:t> con las otras </a:t>
            </a:r>
            <a:r>
              <a:rPr lang="es"/>
              <a:t>métricas</a:t>
            </a:r>
            <a:r>
              <a:rPr lang="es"/>
              <a:t>.</a:t>
            </a:r>
          </a:p>
          <a:p>
            <a:pPr indent="0" lvl="0" marL="45720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3031575" y="1985125"/>
            <a:ext cx="2961300" cy="954600"/>
          </a:xfrm>
          <a:prstGeom prst="rect">
            <a:avLst/>
          </a:prstGeom>
        </p:spPr>
        <p:txBody>
          <a:bodyPr anchorCtr="0" anchor="t" bIns="91425" lIns="91425" rIns="91425" wrap="square" tIns="91425">
            <a:noAutofit/>
          </a:bodyPr>
          <a:lstStyle/>
          <a:p>
            <a:pPr lvl="0">
              <a:spcBef>
                <a:spcPts val="0"/>
              </a:spcBef>
              <a:buNone/>
            </a:pPr>
            <a:r>
              <a:rPr lang="es"/>
              <a:t>Muchas Gracias</a:t>
            </a:r>
          </a:p>
        </p:txBody>
      </p:sp>
      <p:sp>
        <p:nvSpPr>
          <p:cNvPr id="337" name="Shape 337"/>
          <p:cNvSpPr txBox="1"/>
          <p:nvPr>
            <p:ph idx="4294967295" type="subTitle"/>
          </p:nvPr>
        </p:nvSpPr>
        <p:spPr>
          <a:xfrm>
            <a:off x="5299675" y="3650575"/>
            <a:ext cx="3470700" cy="1059300"/>
          </a:xfrm>
          <a:prstGeom prst="rect">
            <a:avLst/>
          </a:prstGeom>
        </p:spPr>
        <p:txBody>
          <a:bodyPr anchorCtr="0" anchor="t" bIns="91425" lIns="91425" rIns="91425" wrap="square" tIns="91425">
            <a:noAutofit/>
          </a:bodyPr>
          <a:lstStyle/>
          <a:p>
            <a:pPr lvl="0" rtl="0" algn="r">
              <a:spcBef>
                <a:spcPts val="0"/>
              </a:spcBef>
              <a:buNone/>
            </a:pPr>
            <a:r>
              <a:rPr lang="es" sz="1800"/>
              <a:t>Andrés Abbott</a:t>
            </a:r>
          </a:p>
          <a:p>
            <a:pPr lvl="0" rtl="0" algn="r">
              <a:spcBef>
                <a:spcPts val="0"/>
              </a:spcBef>
              <a:buNone/>
            </a:pPr>
            <a:r>
              <a:rPr lang="es" sz="1800"/>
              <a:t>Juan Pablo Arévalo</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819150" y="451725"/>
            <a:ext cx="7505700" cy="954600"/>
          </a:xfrm>
          <a:prstGeom prst="rect">
            <a:avLst/>
          </a:prstGeom>
        </p:spPr>
        <p:txBody>
          <a:bodyPr anchorCtr="0" anchor="t" bIns="91425" lIns="91425" rIns="91425" wrap="square" tIns="91425">
            <a:noAutofit/>
          </a:bodyPr>
          <a:lstStyle/>
          <a:p>
            <a:pPr lvl="0">
              <a:spcBef>
                <a:spcPts val="0"/>
              </a:spcBef>
              <a:buNone/>
            </a:pPr>
            <a:r>
              <a:rPr lang="es"/>
              <a:t>Hipotesis</a:t>
            </a:r>
          </a:p>
        </p:txBody>
      </p:sp>
      <p:sp>
        <p:nvSpPr>
          <p:cNvPr id="150" name="Shape 150"/>
          <p:cNvSpPr txBox="1"/>
          <p:nvPr>
            <p:ph idx="1" type="body"/>
          </p:nvPr>
        </p:nvSpPr>
        <p:spPr>
          <a:xfrm>
            <a:off x="819150" y="1179200"/>
            <a:ext cx="7505700" cy="2448000"/>
          </a:xfrm>
          <a:prstGeom prst="rect">
            <a:avLst/>
          </a:prstGeom>
        </p:spPr>
        <p:txBody>
          <a:bodyPr anchorCtr="0" anchor="t" bIns="91425" lIns="91425" rIns="91425" wrap="square" tIns="91425">
            <a:noAutofit/>
          </a:bodyPr>
          <a:lstStyle/>
          <a:p>
            <a:pPr lvl="0">
              <a:spcBef>
                <a:spcPts val="0"/>
              </a:spcBef>
              <a:buNone/>
            </a:pPr>
            <a:r>
              <a:rPr lang="es"/>
              <a:t>Nuestra hipótesis es que convendrá comprar propiedades en Madrid, España, ya que la situación económica del país (considerando la actual crisis económica iniciada el 2008) continúa en decadencia, disminuyendo así el precio de las propiedades en el país.</a:t>
            </a:r>
          </a:p>
          <a:p>
            <a:pPr lvl="0">
              <a:spcBef>
                <a:spcPts val="0"/>
              </a:spcBef>
              <a:buNone/>
            </a:pPr>
            <a:r>
              <a:rPr lang="es"/>
              <a:t>Si bien esto significa que se pueden comprar propiedades a menor precio, también puede significar un precio de arriendo más bajo, pero creemos que con el turismo que genera el país producirá una mayor ganancia al arrendar departamentos por AirBnb.</a:t>
            </a:r>
          </a:p>
        </p:txBody>
      </p:sp>
      <p:pic>
        <p:nvPicPr>
          <p:cNvPr id="151" name="Shape 151"/>
          <p:cNvPicPr preferRelativeResize="0"/>
          <p:nvPr/>
        </p:nvPicPr>
        <p:blipFill>
          <a:blip r:embed="rId3">
            <a:alphaModFix/>
          </a:blip>
          <a:stretch>
            <a:fillRect/>
          </a:stretch>
        </p:blipFill>
        <p:spPr>
          <a:xfrm>
            <a:off x="4761925" y="2777575"/>
            <a:ext cx="2679901" cy="1976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spcBef>
                <a:spcPts val="0"/>
              </a:spcBef>
              <a:buNone/>
            </a:pPr>
            <a:r>
              <a:rPr lang="es"/>
              <a:t>Metodología</a:t>
            </a:r>
          </a:p>
        </p:txBody>
      </p:sp>
      <p:sp>
        <p:nvSpPr>
          <p:cNvPr id="157" name="Shape 157"/>
          <p:cNvSpPr txBox="1"/>
          <p:nvPr>
            <p:ph idx="1" type="body"/>
          </p:nvPr>
        </p:nvSpPr>
        <p:spPr>
          <a:xfrm>
            <a:off x="819150" y="1586625"/>
            <a:ext cx="7505700" cy="18396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AutoNum type="arabicParenR"/>
            </a:pPr>
            <a:r>
              <a:rPr lang="es"/>
              <a:t>Calcular el número de </a:t>
            </a:r>
            <a:r>
              <a:rPr lang="es"/>
              <a:t>habitaciones</a:t>
            </a:r>
            <a:r>
              <a:rPr lang="es"/>
              <a:t> que genera más arriendos.</a:t>
            </a:r>
          </a:p>
          <a:p>
            <a:pPr indent="-311150" lvl="0" marL="457200" rtl="0">
              <a:spcBef>
                <a:spcPts val="0"/>
              </a:spcBef>
              <a:spcAft>
                <a:spcPts val="0"/>
              </a:spcAft>
              <a:buSzPct val="100000"/>
              <a:buAutoNum type="arabicParenR"/>
            </a:pPr>
            <a:r>
              <a:rPr lang="es"/>
              <a:t>Calcular el precio promedio de los arriendos.</a:t>
            </a:r>
          </a:p>
          <a:p>
            <a:pPr indent="-311150" lvl="0" marL="457200" rtl="0">
              <a:spcBef>
                <a:spcPts val="0"/>
              </a:spcBef>
              <a:spcAft>
                <a:spcPts val="0"/>
              </a:spcAft>
              <a:buSzPct val="100000"/>
              <a:buAutoNum type="arabicParenR"/>
            </a:pPr>
            <a:r>
              <a:rPr lang="es"/>
              <a:t>Calcular el número de arriendos anuales.</a:t>
            </a:r>
          </a:p>
          <a:p>
            <a:pPr indent="-311150" lvl="0" marL="457200" rtl="0">
              <a:spcBef>
                <a:spcPts val="0"/>
              </a:spcBef>
              <a:spcAft>
                <a:spcPts val="0"/>
              </a:spcAft>
              <a:buSzPct val="100000"/>
              <a:buAutoNum type="arabicParenR"/>
            </a:pPr>
            <a:r>
              <a:rPr lang="es"/>
              <a:t>Obtener el precio promedio de compra de las propiedades.</a:t>
            </a:r>
          </a:p>
          <a:p>
            <a:pPr indent="-311150" lvl="0" marL="457200" rtl="0">
              <a:spcBef>
                <a:spcPts val="0"/>
              </a:spcBef>
              <a:buSzPct val="100000"/>
              <a:buAutoNum type="arabicParenR"/>
            </a:pPr>
            <a:r>
              <a:rPr lang="es"/>
              <a:t>Comparar las ganancias estimadas anuales con el costo de la propiedad.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spcBef>
                <a:spcPts val="0"/>
              </a:spcBef>
              <a:buNone/>
            </a:pPr>
            <a:r>
              <a:rPr lang="es"/>
              <a:t>Dataset</a:t>
            </a:r>
          </a:p>
        </p:txBody>
      </p:sp>
      <p:sp>
        <p:nvSpPr>
          <p:cNvPr id="163" name="Shape 163"/>
          <p:cNvSpPr txBox="1"/>
          <p:nvPr>
            <p:ph idx="1" type="body"/>
          </p:nvPr>
        </p:nvSpPr>
        <p:spPr>
          <a:xfrm>
            <a:off x="819150" y="1653125"/>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s"/>
              <a:t>Se trabajo con 3 set de datos proporcionados por Airbnb.</a:t>
            </a:r>
          </a:p>
          <a:p>
            <a:pPr indent="-298450" lvl="1" marL="914400" rtl="0">
              <a:lnSpc>
                <a:spcPct val="150000"/>
              </a:lnSpc>
              <a:spcBef>
                <a:spcPts val="0"/>
              </a:spcBef>
              <a:spcAft>
                <a:spcPts val="0"/>
              </a:spcAft>
              <a:buSzPct val="100000"/>
            </a:pPr>
            <a:r>
              <a:rPr lang="es"/>
              <a:t>Calendar : </a:t>
            </a:r>
            <a:r>
              <a:rPr lang="es"/>
              <a:t>Información</a:t>
            </a:r>
            <a:r>
              <a:rPr lang="es"/>
              <a:t> relevante en cuanto a la </a:t>
            </a:r>
            <a:r>
              <a:rPr lang="es"/>
              <a:t>disposición</a:t>
            </a:r>
            <a:r>
              <a:rPr lang="es"/>
              <a:t> de los listings para ser arrendados.</a:t>
            </a:r>
          </a:p>
          <a:p>
            <a:pPr indent="-298450" lvl="1" marL="914400" rtl="0">
              <a:lnSpc>
                <a:spcPct val="150000"/>
              </a:lnSpc>
              <a:spcBef>
                <a:spcPts val="0"/>
              </a:spcBef>
              <a:spcAft>
                <a:spcPts val="0"/>
              </a:spcAft>
              <a:buSzPct val="100000"/>
            </a:pPr>
            <a:r>
              <a:rPr lang="es"/>
              <a:t>Review : Contiene los datos de todos los reviews realizados a los listing por cada </a:t>
            </a:r>
            <a:r>
              <a:rPr lang="es"/>
              <a:t>país</a:t>
            </a:r>
            <a:r>
              <a:rPr lang="es"/>
              <a:t>.</a:t>
            </a:r>
          </a:p>
          <a:p>
            <a:pPr indent="-298450" lvl="1" marL="914400" rtl="0">
              <a:lnSpc>
                <a:spcPct val="150000"/>
              </a:lnSpc>
              <a:spcBef>
                <a:spcPts val="0"/>
              </a:spcBef>
              <a:buSzPct val="100000"/>
            </a:pPr>
            <a:r>
              <a:rPr lang="es"/>
              <a:t>Listing: Set de </a:t>
            </a:r>
            <a:r>
              <a:rPr lang="es"/>
              <a:t>datos</a:t>
            </a:r>
            <a:r>
              <a:rPr lang="es"/>
              <a:t> principal que contiene la gran </a:t>
            </a:r>
            <a:r>
              <a:rPr lang="es"/>
              <a:t>mayoría</a:t>
            </a:r>
            <a:r>
              <a:rPr lang="es"/>
              <a:t> de la </a:t>
            </a:r>
            <a:r>
              <a:rPr lang="es"/>
              <a:t>información</a:t>
            </a:r>
            <a:r>
              <a:rPr lang="es"/>
              <a:t> necesaria para realizar las </a:t>
            </a:r>
            <a:r>
              <a:rPr lang="es"/>
              <a:t>métricas</a:t>
            </a:r>
            <a:r>
              <a:rPr lang="es"/>
              <a:t>.</a:t>
            </a:r>
          </a:p>
          <a:p>
            <a:pPr lvl="0" rtl="0">
              <a:spcBef>
                <a:spcPts val="0"/>
              </a:spcBef>
              <a:buNone/>
            </a:pPr>
            <a:r>
              <a:t/>
            </a:r>
            <a:endParaRP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spcBef>
                <a:spcPts val="0"/>
              </a:spcBef>
              <a:buNone/>
            </a:pPr>
            <a:r>
              <a:rPr lang="es"/>
              <a:t>Problemas </a:t>
            </a:r>
          </a:p>
        </p:txBody>
      </p:sp>
      <p:sp>
        <p:nvSpPr>
          <p:cNvPr id="169" name="Shape 169"/>
          <p:cNvSpPr txBox="1"/>
          <p:nvPr>
            <p:ph idx="1" type="body"/>
          </p:nvPr>
        </p:nvSpPr>
        <p:spPr>
          <a:xfrm>
            <a:off x="819150" y="1667175"/>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s"/>
              <a:t>Datos inconsistentes</a:t>
            </a:r>
          </a:p>
          <a:p>
            <a:pPr indent="-311150" lvl="0" marL="457200" rtl="0">
              <a:spcBef>
                <a:spcPts val="0"/>
              </a:spcBef>
              <a:spcAft>
                <a:spcPts val="0"/>
              </a:spcAft>
              <a:buSzPct val="100000"/>
            </a:pPr>
            <a:r>
              <a:rPr lang="es"/>
              <a:t>Problemas</a:t>
            </a:r>
            <a:r>
              <a:rPr lang="es"/>
              <a:t> con la </a:t>
            </a:r>
            <a:r>
              <a:rPr lang="es"/>
              <a:t>librería</a:t>
            </a:r>
            <a:r>
              <a:rPr lang="es"/>
              <a:t> MRjob para leer los csv:</a:t>
            </a:r>
          </a:p>
          <a:p>
            <a:pPr indent="-298450" lvl="1" marL="914400" rtl="0">
              <a:spcBef>
                <a:spcPts val="0"/>
              </a:spcBef>
              <a:spcAft>
                <a:spcPts val="0"/>
              </a:spcAft>
              <a:buSzPct val="100000"/>
            </a:pPr>
            <a:r>
              <a:rPr lang="es"/>
              <a:t>Separar “,”</a:t>
            </a:r>
          </a:p>
          <a:p>
            <a:pPr indent="-298450" lvl="1" marL="914400" rtl="0">
              <a:spcBef>
                <a:spcPts val="0"/>
              </a:spcBef>
              <a:buSzPct val="100000"/>
            </a:pPr>
            <a:r>
              <a:rPr lang="es"/>
              <a:t>Problemas con “\n”</a:t>
            </a:r>
          </a:p>
          <a:p>
            <a:pPr indent="0" lvl="0" marL="457200" rtl="0">
              <a:spcBef>
                <a:spcPts val="0"/>
              </a:spcBef>
              <a:buNone/>
            </a:pPr>
            <a:r>
              <a:t/>
            </a:r>
            <a:endParaRPr/>
          </a:p>
          <a:p>
            <a:pPr indent="-311150" lvl="0" marL="457200" rtl="0">
              <a:spcBef>
                <a:spcPts val="0"/>
              </a:spcBef>
              <a:buSzPct val="100000"/>
            </a:pPr>
            <a:r>
              <a:rPr lang="es"/>
              <a:t>Solución: Pre-procesar y transformar los datos.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spcBef>
                <a:spcPts val="0"/>
              </a:spcBef>
              <a:buNone/>
            </a:pPr>
            <a:r>
              <a:rPr lang="es"/>
              <a:t>Métricas</a:t>
            </a:r>
          </a:p>
        </p:txBody>
      </p:sp>
      <p:sp>
        <p:nvSpPr>
          <p:cNvPr id="175" name="Shape 175"/>
          <p:cNvSpPr txBox="1"/>
          <p:nvPr>
            <p:ph idx="1" type="body"/>
          </p:nvPr>
        </p:nvSpPr>
        <p:spPr>
          <a:xfrm>
            <a:off x="868375" y="1765625"/>
            <a:ext cx="7505700" cy="2448000"/>
          </a:xfrm>
          <a:prstGeom prst="rect">
            <a:avLst/>
          </a:prstGeom>
        </p:spPr>
        <p:txBody>
          <a:bodyPr anchorCtr="0" anchor="t" bIns="91425" lIns="91425" rIns="91425" wrap="square" tIns="91425">
            <a:noAutofit/>
          </a:bodyPr>
          <a:lstStyle/>
          <a:p>
            <a:pPr lvl="0">
              <a:spcBef>
                <a:spcPts val="0"/>
              </a:spcBef>
              <a:buNone/>
            </a:pPr>
            <a:r>
              <a:rPr lang="es"/>
              <a:t>Para responder a nuestra pregunta de investigación, se desarrollaron distintas métricas utilizando la librería MRJob para Python.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819150" y="484425"/>
            <a:ext cx="7505700" cy="954600"/>
          </a:xfrm>
          <a:prstGeom prst="rect">
            <a:avLst/>
          </a:prstGeom>
        </p:spPr>
        <p:txBody>
          <a:bodyPr anchorCtr="0" anchor="t" bIns="91425" lIns="91425" rIns="91425" wrap="square" tIns="91425">
            <a:noAutofit/>
          </a:bodyPr>
          <a:lstStyle/>
          <a:p>
            <a:pPr lvl="0" rtl="0">
              <a:spcBef>
                <a:spcPts val="0"/>
              </a:spcBef>
              <a:buNone/>
            </a:pPr>
            <a:r>
              <a:rPr lang="es"/>
              <a:t>Número de habitaciones 	</a:t>
            </a:r>
          </a:p>
        </p:txBody>
      </p:sp>
      <p:sp>
        <p:nvSpPr>
          <p:cNvPr id="181" name="Shape 181"/>
          <p:cNvSpPr txBox="1"/>
          <p:nvPr>
            <p:ph idx="1" type="body"/>
          </p:nvPr>
        </p:nvSpPr>
        <p:spPr>
          <a:xfrm>
            <a:off x="822150" y="1168025"/>
            <a:ext cx="75057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s"/>
              <a:t>Obtener el número de lístings que presentan 1,2,3,4 o más de 5 habitaciones.</a:t>
            </a:r>
          </a:p>
          <a:p>
            <a:pPr indent="-311150" lvl="0" marL="457200" rtl="0">
              <a:spcBef>
                <a:spcPts val="0"/>
              </a:spcBef>
              <a:spcAft>
                <a:spcPts val="0"/>
              </a:spcAft>
              <a:buSzPct val="100000"/>
              <a:buChar char="●"/>
            </a:pPr>
            <a:r>
              <a:rPr lang="es"/>
              <a:t>De estos resultados elegimos la opción que presente más listings para el futuro del estudio.</a:t>
            </a:r>
          </a:p>
          <a:p>
            <a:pPr indent="-311150" lvl="0" marL="457200" rtl="0">
              <a:spcBef>
                <a:spcPts val="0"/>
              </a:spcBef>
              <a:buSzPct val="100000"/>
              <a:buChar char="●"/>
            </a:pPr>
            <a:r>
              <a:rPr i="1" lang="es"/>
              <a:t>python number_of_rooms.py ../AirBnb-Data/new_scripts/ciudad.csv </a:t>
            </a:r>
          </a:p>
        </p:txBody>
      </p:sp>
      <p:pic>
        <p:nvPicPr>
          <p:cNvPr id="182" name="Shape 182"/>
          <p:cNvPicPr preferRelativeResize="0"/>
          <p:nvPr/>
        </p:nvPicPr>
        <p:blipFill>
          <a:blip r:embed="rId3">
            <a:alphaModFix/>
          </a:blip>
          <a:stretch>
            <a:fillRect/>
          </a:stretch>
        </p:blipFill>
        <p:spPr>
          <a:xfrm>
            <a:off x="3896200" y="2252938"/>
            <a:ext cx="1057275" cy="2028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